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344" r:id="rId2"/>
    <p:sldId id="484" r:id="rId3"/>
    <p:sldId id="511" r:id="rId4"/>
    <p:sldId id="512" r:id="rId5"/>
    <p:sldId id="513" r:id="rId6"/>
    <p:sldId id="530" r:id="rId7"/>
    <p:sldId id="514" r:id="rId8"/>
    <p:sldId id="515" r:id="rId9"/>
    <p:sldId id="516" r:id="rId10"/>
    <p:sldId id="517" r:id="rId11"/>
    <p:sldId id="531" r:id="rId12"/>
    <p:sldId id="518" r:id="rId13"/>
    <p:sldId id="525" r:id="rId14"/>
    <p:sldId id="526" r:id="rId15"/>
    <p:sldId id="527" r:id="rId16"/>
    <p:sldId id="528" r:id="rId17"/>
    <p:sldId id="529" r:id="rId18"/>
    <p:sldId id="519" r:id="rId19"/>
    <p:sldId id="522" r:id="rId20"/>
    <p:sldId id="523" r:id="rId21"/>
    <p:sldId id="510" r:id="rId22"/>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E9EDF4"/>
    <a:srgbClr val="D39E00"/>
    <a:srgbClr val="55759C"/>
    <a:srgbClr val="74CBC8"/>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54" autoAdjust="0"/>
    <p:restoredTop sz="86792" autoAdjust="0"/>
  </p:normalViewPr>
  <p:slideViewPr>
    <p:cSldViewPr>
      <p:cViewPr varScale="1">
        <p:scale>
          <a:sx n="79" d="100"/>
          <a:sy n="79"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A82CBFF-1D9E-4C64-AE50-D6E35EDF5557}" type="datetimeFigureOut">
              <a:rPr lang="tr-TR" smtClean="0"/>
              <a:pPr/>
              <a:t>04.10.2017</a:t>
            </a:fld>
            <a:endParaRPr lang="tr-TR"/>
          </a:p>
        </p:txBody>
      </p:sp>
      <p:sp>
        <p:nvSpPr>
          <p:cNvPr id="4" name="3 Altbilgi Yer Tutucusu"/>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0727E60-91F3-4FAD-B2B5-D9AFCBD44DF8}" type="slidenum">
              <a:rPr lang="tr-TR" smtClean="0"/>
              <a:pPr/>
              <a:t>‹#›</a:t>
            </a:fld>
            <a:endParaRPr lang="tr-TR"/>
          </a:p>
        </p:txBody>
      </p:sp>
    </p:spTree>
    <p:extLst>
      <p:ext uri="{BB962C8B-B14F-4D97-AF65-F5344CB8AC3E}">
        <p14:creationId xmlns:p14="http://schemas.microsoft.com/office/powerpoint/2010/main" val="126205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5B44124-081A-473A-88DA-71FBDDD56ADF}" type="datetimeFigureOut">
              <a:rPr lang="tr-TR" smtClean="0"/>
              <a:pPr/>
              <a:t>04.10.2017</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36814B-9EA2-4147-BF4F-AE48EDA54D01}" type="slidenum">
              <a:rPr lang="tr-TR" smtClean="0"/>
              <a:pPr/>
              <a:t>‹#›</a:t>
            </a:fld>
            <a:endParaRPr lang="tr-TR"/>
          </a:p>
        </p:txBody>
      </p:sp>
    </p:spTree>
    <p:extLst>
      <p:ext uri="{BB962C8B-B14F-4D97-AF65-F5344CB8AC3E}">
        <p14:creationId xmlns:p14="http://schemas.microsoft.com/office/powerpoint/2010/main" val="1341177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2</a:t>
            </a:fld>
            <a:endParaRPr lang="tr-TR"/>
          </a:p>
        </p:txBody>
      </p:sp>
    </p:spTree>
    <p:extLst>
      <p:ext uri="{BB962C8B-B14F-4D97-AF65-F5344CB8AC3E}">
        <p14:creationId xmlns:p14="http://schemas.microsoft.com/office/powerpoint/2010/main" val="711185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11</a:t>
            </a:fld>
            <a:endParaRPr lang="tr-TR"/>
          </a:p>
        </p:txBody>
      </p:sp>
    </p:spTree>
    <p:extLst>
      <p:ext uri="{BB962C8B-B14F-4D97-AF65-F5344CB8AC3E}">
        <p14:creationId xmlns:p14="http://schemas.microsoft.com/office/powerpoint/2010/main" val="2662091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12</a:t>
            </a:fld>
            <a:endParaRPr lang="tr-TR"/>
          </a:p>
        </p:txBody>
      </p:sp>
    </p:spTree>
    <p:extLst>
      <p:ext uri="{BB962C8B-B14F-4D97-AF65-F5344CB8AC3E}">
        <p14:creationId xmlns:p14="http://schemas.microsoft.com/office/powerpoint/2010/main" val="2662091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86200" y="8686800"/>
            <a:ext cx="2971800" cy="457200"/>
          </a:xfrm>
          <a:prstGeom prst="rect">
            <a:avLst/>
          </a:prstGeom>
          <a:noFill/>
          <a:ln w="12700">
            <a:noFill/>
            <a:miter lim="800000"/>
            <a:headEnd type="none" w="sm" len="sm"/>
            <a:tailEnd type="none" w="sm" len="sm"/>
          </a:ln>
        </p:spPr>
        <p:txBody>
          <a:bodyPr anchor="b"/>
          <a:lstStyle/>
          <a:p>
            <a:pPr algn="r" eaLnBrk="0" hangingPunct="0"/>
            <a:fld id="{B23C3A8B-A1AF-4D46-80DA-43F4D6B5FFED}" type="slidenum">
              <a:rPr lang="tr-TR" sz="1200">
                <a:solidFill>
                  <a:prstClr val="black"/>
                </a:solidFill>
                <a:latin typeface="Times New Roman" pitchFamily="18" charset="0"/>
              </a:rPr>
              <a:pPr algn="r" eaLnBrk="0" hangingPunct="0"/>
              <a:t>13</a:t>
            </a:fld>
            <a:endParaRPr lang="tr-TR" sz="1200">
              <a:solidFill>
                <a:prstClr val="black"/>
              </a:solidFill>
              <a:latin typeface="Times New Roman" pitchFamily="18"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pPr eaLnBrk="1" hangingPunct="1"/>
            <a:endParaRPr lang="tr-TR" smtClean="0"/>
          </a:p>
        </p:txBody>
      </p:sp>
    </p:spTree>
    <p:extLst>
      <p:ext uri="{BB962C8B-B14F-4D97-AF65-F5344CB8AC3E}">
        <p14:creationId xmlns:p14="http://schemas.microsoft.com/office/powerpoint/2010/main" val="387326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86200" y="8686800"/>
            <a:ext cx="2971800" cy="457200"/>
          </a:xfrm>
          <a:prstGeom prst="rect">
            <a:avLst/>
          </a:prstGeom>
          <a:noFill/>
          <a:ln w="12700">
            <a:noFill/>
            <a:miter lim="800000"/>
            <a:headEnd type="none" w="sm" len="sm"/>
            <a:tailEnd type="none" w="sm" len="sm"/>
          </a:ln>
        </p:spPr>
        <p:txBody>
          <a:bodyPr anchor="b"/>
          <a:lstStyle/>
          <a:p>
            <a:pPr algn="r" eaLnBrk="0" hangingPunct="0"/>
            <a:fld id="{B23C3A8B-A1AF-4D46-80DA-43F4D6B5FFED}" type="slidenum">
              <a:rPr lang="tr-TR" sz="1200">
                <a:solidFill>
                  <a:prstClr val="black"/>
                </a:solidFill>
                <a:latin typeface="Times New Roman" pitchFamily="18" charset="0"/>
              </a:rPr>
              <a:pPr algn="r" eaLnBrk="0" hangingPunct="0"/>
              <a:t>14</a:t>
            </a:fld>
            <a:endParaRPr lang="tr-TR" sz="1200">
              <a:solidFill>
                <a:prstClr val="black"/>
              </a:solidFill>
              <a:latin typeface="Times New Roman" pitchFamily="18"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pPr eaLnBrk="1" hangingPunct="1"/>
            <a:endParaRPr lang="tr-TR" smtClean="0"/>
          </a:p>
        </p:txBody>
      </p:sp>
    </p:spTree>
    <p:extLst>
      <p:ext uri="{BB962C8B-B14F-4D97-AF65-F5344CB8AC3E}">
        <p14:creationId xmlns:p14="http://schemas.microsoft.com/office/powerpoint/2010/main" val="1736674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86200" y="8686800"/>
            <a:ext cx="2971800" cy="457200"/>
          </a:xfrm>
          <a:prstGeom prst="rect">
            <a:avLst/>
          </a:prstGeom>
          <a:noFill/>
          <a:ln w="12700">
            <a:noFill/>
            <a:miter lim="800000"/>
            <a:headEnd type="none" w="sm" len="sm"/>
            <a:tailEnd type="none" w="sm" len="sm"/>
          </a:ln>
        </p:spPr>
        <p:txBody>
          <a:bodyPr anchor="b"/>
          <a:lstStyle/>
          <a:p>
            <a:pPr algn="r" eaLnBrk="0" hangingPunct="0"/>
            <a:fld id="{B23C3A8B-A1AF-4D46-80DA-43F4D6B5FFED}" type="slidenum">
              <a:rPr lang="tr-TR" sz="1200">
                <a:solidFill>
                  <a:prstClr val="black"/>
                </a:solidFill>
                <a:latin typeface="Times New Roman" pitchFamily="18" charset="0"/>
              </a:rPr>
              <a:pPr algn="r" eaLnBrk="0" hangingPunct="0"/>
              <a:t>15</a:t>
            </a:fld>
            <a:endParaRPr lang="tr-TR" sz="1200">
              <a:solidFill>
                <a:prstClr val="black"/>
              </a:solidFill>
              <a:latin typeface="Times New Roman" pitchFamily="18"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pPr eaLnBrk="1" hangingPunct="1"/>
            <a:endParaRPr lang="tr-TR" smtClean="0"/>
          </a:p>
        </p:txBody>
      </p:sp>
    </p:spTree>
    <p:extLst>
      <p:ext uri="{BB962C8B-B14F-4D97-AF65-F5344CB8AC3E}">
        <p14:creationId xmlns:p14="http://schemas.microsoft.com/office/powerpoint/2010/main" val="3948362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86200" y="8686800"/>
            <a:ext cx="2971800" cy="457200"/>
          </a:xfrm>
          <a:prstGeom prst="rect">
            <a:avLst/>
          </a:prstGeom>
          <a:noFill/>
          <a:ln w="12700">
            <a:noFill/>
            <a:miter lim="800000"/>
            <a:headEnd type="none" w="sm" len="sm"/>
            <a:tailEnd type="none" w="sm" len="sm"/>
          </a:ln>
        </p:spPr>
        <p:txBody>
          <a:bodyPr anchor="b"/>
          <a:lstStyle/>
          <a:p>
            <a:pPr algn="r" eaLnBrk="0" hangingPunct="0"/>
            <a:fld id="{B23C3A8B-A1AF-4D46-80DA-43F4D6B5FFED}" type="slidenum">
              <a:rPr lang="tr-TR" sz="1200">
                <a:solidFill>
                  <a:prstClr val="black"/>
                </a:solidFill>
                <a:latin typeface="Times New Roman" pitchFamily="18" charset="0"/>
              </a:rPr>
              <a:pPr algn="r" eaLnBrk="0" hangingPunct="0"/>
              <a:t>16</a:t>
            </a:fld>
            <a:endParaRPr lang="tr-TR" sz="1200">
              <a:solidFill>
                <a:prstClr val="black"/>
              </a:solidFill>
              <a:latin typeface="Times New Roman" pitchFamily="18"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pPr eaLnBrk="1" hangingPunct="1"/>
            <a:endParaRPr lang="tr-TR" dirty="0" smtClean="0"/>
          </a:p>
        </p:txBody>
      </p:sp>
    </p:spTree>
    <p:extLst>
      <p:ext uri="{BB962C8B-B14F-4D97-AF65-F5344CB8AC3E}">
        <p14:creationId xmlns:p14="http://schemas.microsoft.com/office/powerpoint/2010/main" val="3200482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86200" y="8686800"/>
            <a:ext cx="2971800" cy="457200"/>
          </a:xfrm>
          <a:prstGeom prst="rect">
            <a:avLst/>
          </a:prstGeom>
          <a:noFill/>
          <a:ln w="12700">
            <a:noFill/>
            <a:miter lim="800000"/>
            <a:headEnd type="none" w="sm" len="sm"/>
            <a:tailEnd type="none" w="sm" len="sm"/>
          </a:ln>
        </p:spPr>
        <p:txBody>
          <a:bodyPr anchor="b"/>
          <a:lstStyle/>
          <a:p>
            <a:pPr algn="r" eaLnBrk="0" hangingPunct="0"/>
            <a:fld id="{B23C3A8B-A1AF-4D46-80DA-43F4D6B5FFED}" type="slidenum">
              <a:rPr lang="tr-TR" sz="1200">
                <a:solidFill>
                  <a:prstClr val="black"/>
                </a:solidFill>
                <a:latin typeface="Times New Roman" pitchFamily="18" charset="0"/>
              </a:rPr>
              <a:pPr algn="r" eaLnBrk="0" hangingPunct="0"/>
              <a:t>17</a:t>
            </a:fld>
            <a:endParaRPr lang="tr-TR" sz="1200">
              <a:solidFill>
                <a:prstClr val="black"/>
              </a:solidFill>
              <a:latin typeface="Times New Roman" pitchFamily="18"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pPr eaLnBrk="1" hangingPunct="1"/>
            <a:endParaRPr lang="tr-TR" smtClean="0"/>
          </a:p>
        </p:txBody>
      </p:sp>
    </p:spTree>
    <p:extLst>
      <p:ext uri="{BB962C8B-B14F-4D97-AF65-F5344CB8AC3E}">
        <p14:creationId xmlns:p14="http://schemas.microsoft.com/office/powerpoint/2010/main" val="2286910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18</a:t>
            </a:fld>
            <a:endParaRPr lang="tr-TR"/>
          </a:p>
        </p:txBody>
      </p:sp>
    </p:spTree>
    <p:extLst>
      <p:ext uri="{BB962C8B-B14F-4D97-AF65-F5344CB8AC3E}">
        <p14:creationId xmlns:p14="http://schemas.microsoft.com/office/powerpoint/2010/main" val="4157212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19</a:t>
            </a:fld>
            <a:endParaRPr lang="tr-TR"/>
          </a:p>
        </p:txBody>
      </p:sp>
    </p:spTree>
    <p:extLst>
      <p:ext uri="{BB962C8B-B14F-4D97-AF65-F5344CB8AC3E}">
        <p14:creationId xmlns:p14="http://schemas.microsoft.com/office/powerpoint/2010/main" val="3324414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20</a:t>
            </a:fld>
            <a:endParaRPr lang="tr-TR"/>
          </a:p>
        </p:txBody>
      </p:sp>
    </p:spTree>
    <p:extLst>
      <p:ext uri="{BB962C8B-B14F-4D97-AF65-F5344CB8AC3E}">
        <p14:creationId xmlns:p14="http://schemas.microsoft.com/office/powerpoint/2010/main" val="424478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3</a:t>
            </a:fld>
            <a:endParaRPr lang="tr-TR"/>
          </a:p>
        </p:txBody>
      </p:sp>
    </p:spTree>
    <p:extLst>
      <p:ext uri="{BB962C8B-B14F-4D97-AF65-F5344CB8AC3E}">
        <p14:creationId xmlns:p14="http://schemas.microsoft.com/office/powerpoint/2010/main" val="421238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4</a:t>
            </a:fld>
            <a:endParaRPr lang="tr-TR"/>
          </a:p>
        </p:txBody>
      </p:sp>
    </p:spTree>
    <p:extLst>
      <p:ext uri="{BB962C8B-B14F-4D97-AF65-F5344CB8AC3E}">
        <p14:creationId xmlns:p14="http://schemas.microsoft.com/office/powerpoint/2010/main" val="1895317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5</a:t>
            </a:fld>
            <a:endParaRPr lang="tr-TR"/>
          </a:p>
        </p:txBody>
      </p:sp>
    </p:spTree>
    <p:extLst>
      <p:ext uri="{BB962C8B-B14F-4D97-AF65-F5344CB8AC3E}">
        <p14:creationId xmlns:p14="http://schemas.microsoft.com/office/powerpoint/2010/main" val="1436718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6</a:t>
            </a:fld>
            <a:endParaRPr lang="tr-TR"/>
          </a:p>
        </p:txBody>
      </p:sp>
    </p:spTree>
    <p:extLst>
      <p:ext uri="{BB962C8B-B14F-4D97-AF65-F5344CB8AC3E}">
        <p14:creationId xmlns:p14="http://schemas.microsoft.com/office/powerpoint/2010/main" val="1436718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7</a:t>
            </a:fld>
            <a:endParaRPr lang="tr-TR"/>
          </a:p>
        </p:txBody>
      </p:sp>
    </p:spTree>
    <p:extLst>
      <p:ext uri="{BB962C8B-B14F-4D97-AF65-F5344CB8AC3E}">
        <p14:creationId xmlns:p14="http://schemas.microsoft.com/office/powerpoint/2010/main" val="138376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8</a:t>
            </a:fld>
            <a:endParaRPr lang="tr-TR"/>
          </a:p>
        </p:txBody>
      </p:sp>
    </p:spTree>
    <p:extLst>
      <p:ext uri="{BB962C8B-B14F-4D97-AF65-F5344CB8AC3E}">
        <p14:creationId xmlns:p14="http://schemas.microsoft.com/office/powerpoint/2010/main" val="347817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9</a:t>
            </a:fld>
            <a:endParaRPr lang="tr-TR"/>
          </a:p>
        </p:txBody>
      </p:sp>
    </p:spTree>
    <p:extLst>
      <p:ext uri="{BB962C8B-B14F-4D97-AF65-F5344CB8AC3E}">
        <p14:creationId xmlns:p14="http://schemas.microsoft.com/office/powerpoint/2010/main" val="593320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36814B-9EA2-4147-BF4F-AE48EDA54D01}" type="slidenum">
              <a:rPr lang="tr-TR" smtClean="0"/>
              <a:pPr/>
              <a:t>10</a:t>
            </a:fld>
            <a:endParaRPr lang="tr-TR"/>
          </a:p>
        </p:txBody>
      </p:sp>
    </p:spTree>
    <p:extLst>
      <p:ext uri="{BB962C8B-B14F-4D97-AF65-F5344CB8AC3E}">
        <p14:creationId xmlns:p14="http://schemas.microsoft.com/office/powerpoint/2010/main" val="3007695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06F6EA0-8CB7-44F8-BE3E-B097D09C297D}" type="datetimeFigureOut">
              <a:rPr lang="tr-TR" smtClean="0"/>
              <a:pPr/>
              <a:t>04.10.2017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8D33D5-8E84-4926-AE00-979F4C043D1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F6EA0-8CB7-44F8-BE3E-B097D09C297D}" type="datetimeFigureOut">
              <a:rPr lang="tr-TR" smtClean="0"/>
              <a:pPr/>
              <a:t>04.10.2017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D33D5-8E84-4926-AE00-979F4C043D1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25282" name="Picture 2" descr="C:\Users\Cuma Koçak\Desktop\kapak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5" name="4 Metin kutusu"/>
          <p:cNvSpPr txBox="1"/>
          <p:nvPr/>
        </p:nvSpPr>
        <p:spPr>
          <a:xfrm>
            <a:off x="2952168" y="2708920"/>
            <a:ext cx="6000792" cy="2554545"/>
          </a:xfrm>
          <a:prstGeom prst="rect">
            <a:avLst/>
          </a:prstGeom>
          <a:noFill/>
        </p:spPr>
        <p:txBody>
          <a:bodyPr wrap="square" rtlCol="0">
            <a:spAutoFit/>
          </a:bodyPr>
          <a:lstStyle/>
          <a:p>
            <a:pPr algn="ctr"/>
            <a:r>
              <a:rPr lang="tr-TR" sz="3600" b="1" dirty="0" smtClean="0">
                <a:solidFill>
                  <a:schemeClr val="bg1"/>
                </a:solidFill>
              </a:rPr>
              <a:t>HASTA HAKLARI </a:t>
            </a:r>
          </a:p>
          <a:p>
            <a:pPr algn="ctr"/>
            <a:r>
              <a:rPr lang="tr-TR" sz="3600" b="1" dirty="0" smtClean="0">
                <a:solidFill>
                  <a:schemeClr val="bg1"/>
                </a:solidFill>
              </a:rPr>
              <a:t>MEVZUATI</a:t>
            </a:r>
          </a:p>
          <a:p>
            <a:pPr algn="ctr"/>
            <a:endParaRPr lang="tr-TR" sz="3200" dirty="0"/>
          </a:p>
          <a:p>
            <a:pPr algn="ctr"/>
            <a:r>
              <a:rPr lang="tr-TR" sz="3200" b="1" dirty="0">
                <a:solidFill>
                  <a:schemeClr val="bg1"/>
                </a:solidFill>
              </a:rPr>
              <a:t/>
            </a:r>
            <a:br>
              <a:rPr lang="tr-TR" sz="3200" b="1" dirty="0">
                <a:solidFill>
                  <a:schemeClr val="bg1"/>
                </a:solidFill>
              </a:rPr>
            </a:br>
            <a:r>
              <a:rPr lang="tr-TR" sz="2400" b="1" dirty="0" smtClean="0">
                <a:solidFill>
                  <a:schemeClr val="bg1"/>
                </a:solidFill>
              </a:rPr>
              <a:t> </a:t>
            </a:r>
            <a:endParaRPr lang="tr-TR" sz="3200" dirty="0">
              <a:solidFill>
                <a:schemeClr val="bg1"/>
              </a:solidFill>
            </a:endParaRPr>
          </a:p>
        </p:txBody>
      </p:sp>
    </p:spTree>
    <p:extLst>
      <p:ext uri="{BB962C8B-B14F-4D97-AF65-F5344CB8AC3E}">
        <p14:creationId xmlns:p14="http://schemas.microsoft.com/office/powerpoint/2010/main" val="2247642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Tıbbi Deontoloji Tüzüğü</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r>
              <a:rPr lang="tr-TR" sz="2400" b="1" dirty="0" smtClean="0"/>
              <a:t>	</a:t>
            </a:r>
            <a:r>
              <a:rPr lang="tr-TR" sz="2400" dirty="0"/>
              <a:t>MADDE 14 - Tabip ve diş tabibi, hastanın vaziyetinin </a:t>
            </a:r>
            <a:r>
              <a:rPr lang="tr-TR" sz="2400" dirty="0" smtClean="0"/>
              <a:t>icap ettirdiği </a:t>
            </a:r>
            <a:r>
              <a:rPr lang="tr-TR" sz="2400" dirty="0"/>
              <a:t>sıhhi ihtimamı gösterir. Hastanın hayatını kurtarmak ve </a:t>
            </a:r>
            <a:r>
              <a:rPr lang="tr-TR" sz="2400" dirty="0" smtClean="0"/>
              <a:t>sıhhatini </a:t>
            </a:r>
            <a:r>
              <a:rPr lang="tr-TR" sz="2400" dirty="0"/>
              <a:t>korumak mümkün olmadığı takdirde dahi, ıstırabını azaltmaya veya dindirmeye çalışmakla mükelleftir</a:t>
            </a:r>
            <a:r>
              <a:rPr lang="tr-TR" sz="2400" dirty="0" smtClean="0"/>
              <a:t>.</a:t>
            </a:r>
            <a:endParaRPr lang="tr-TR" sz="2400" dirty="0"/>
          </a:p>
          <a:p>
            <a:pPr marL="0" indent="0" algn="just">
              <a:buNone/>
            </a:pPr>
            <a:r>
              <a:rPr lang="tr-TR" sz="2400" dirty="0"/>
              <a:t>Tabip ve diş tabibi, hastasına ümit vererek teselli eder. Hastanın maneviyatı üzerine fena tesir yapmak suretiyle hastalığın artması ihtimali bulunmadığı takdirde, teşhise göre alınması gereken tedbirlerin hastaya </a:t>
            </a:r>
            <a:r>
              <a:rPr lang="tr-TR" sz="2400" dirty="0" smtClean="0"/>
              <a:t>açıkça </a:t>
            </a:r>
            <a:r>
              <a:rPr lang="tr-TR" sz="2400" dirty="0"/>
              <a:t>söylenmesi lâzımdır. Ancak, hastalığın, vahim görülen </a:t>
            </a:r>
            <a:r>
              <a:rPr lang="tr-TR" sz="2400" dirty="0" smtClean="0"/>
              <a:t>akıbet </a:t>
            </a:r>
            <a:r>
              <a:rPr lang="tr-TR" sz="2400" dirty="0"/>
              <a:t>ve seyrinin saklanması uygundur</a:t>
            </a:r>
            <a:r>
              <a:rPr lang="tr-TR" sz="2400" dirty="0" smtClean="0"/>
              <a:t>.</a:t>
            </a:r>
            <a:endParaRPr lang="tr-TR" sz="2400" dirty="0"/>
          </a:p>
          <a:p>
            <a:pPr marL="0" indent="0" algn="just">
              <a:buNone/>
            </a:pPr>
            <a:r>
              <a:rPr lang="tr-TR" sz="2400" dirty="0" err="1" smtClean="0"/>
              <a:t>Meş'um</a:t>
            </a:r>
            <a:r>
              <a:rPr lang="tr-TR" sz="2400" dirty="0" smtClean="0"/>
              <a:t> </a:t>
            </a:r>
            <a:r>
              <a:rPr lang="tr-TR" sz="2400" dirty="0"/>
              <a:t>bir </a:t>
            </a:r>
            <a:r>
              <a:rPr lang="tr-TR" sz="2400" dirty="0" err="1" smtClean="0"/>
              <a:t>prognostik</a:t>
            </a:r>
            <a:r>
              <a:rPr lang="tr-TR" sz="2400" dirty="0" smtClean="0"/>
              <a:t> (hastalığın seyri) </a:t>
            </a:r>
            <a:r>
              <a:rPr lang="tr-TR" sz="2400" dirty="0"/>
              <a:t>hastanın kendisine çok büyük bir ihtiyatla ihsas edilebilir. Hasta tarafından, böyle bir </a:t>
            </a:r>
            <a:r>
              <a:rPr lang="tr-TR" sz="2400" dirty="0" err="1" smtClean="0"/>
              <a:t>prognostiğin</a:t>
            </a:r>
            <a:r>
              <a:rPr lang="tr-TR" sz="2400" dirty="0" smtClean="0"/>
              <a:t> </a:t>
            </a:r>
            <a:r>
              <a:rPr lang="tr-TR" sz="2400" dirty="0"/>
              <a:t>ailesine açıklanmaması istenilmemiş veya açıklanacağı şahıs </a:t>
            </a:r>
            <a:r>
              <a:rPr lang="tr-TR" sz="2400" dirty="0" smtClean="0"/>
              <a:t>tayin </a:t>
            </a:r>
            <a:r>
              <a:rPr lang="tr-TR" sz="2400" dirty="0"/>
              <a:t>olunmamış ise, durum ailesine bildirilir.</a:t>
            </a:r>
          </a:p>
          <a:p>
            <a:pPr marL="0" indent="0" algn="just">
              <a:buNone/>
            </a:pPr>
            <a:r>
              <a:rPr lang="tr-TR" sz="2400" b="1" dirty="0"/>
              <a:t>	</a:t>
            </a:r>
            <a:endParaRPr lang="tr-TR" sz="2400" b="1" dirty="0" smtClean="0"/>
          </a:p>
          <a:p>
            <a:pPr marL="0" indent="0" algn="just">
              <a:buNone/>
            </a:pPr>
            <a:r>
              <a:rPr lang="tr-TR" sz="2400" b="1" dirty="0"/>
              <a:t>	</a:t>
            </a:r>
            <a:endParaRPr lang="tr-TR" sz="2400" dirty="0"/>
          </a:p>
        </p:txBody>
      </p:sp>
    </p:spTree>
    <p:extLst>
      <p:ext uri="{BB962C8B-B14F-4D97-AF65-F5344CB8AC3E}">
        <p14:creationId xmlns:p14="http://schemas.microsoft.com/office/powerpoint/2010/main" val="2218365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Hasta Hakları Yönetmeliği</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r>
              <a:rPr lang="tr-TR" sz="2400" b="1" dirty="0" smtClean="0"/>
              <a:t>	</a:t>
            </a:r>
            <a:endParaRPr lang="tr-TR" sz="2400" dirty="0" smtClean="0"/>
          </a:p>
          <a:p>
            <a:pPr marL="0" indent="0" algn="just">
              <a:buNone/>
            </a:pPr>
            <a:r>
              <a:rPr lang="tr-TR" sz="2400" dirty="0" smtClean="0"/>
              <a:t>	Ülkemizde hasta haklarıyla ilgili olarak 01.08.1998 tarih ve 23420 sayılı Remi Gazete’ de yayımlanan Hasta Hakları Yönetmeliği bulunmaktadır.</a:t>
            </a:r>
          </a:p>
          <a:p>
            <a:pPr marL="0" indent="0" algn="just">
              <a:buNone/>
            </a:pPr>
            <a:endParaRPr lang="tr-TR" sz="2400" dirty="0"/>
          </a:p>
          <a:p>
            <a:pPr marL="0" indent="0" algn="just">
              <a:buNone/>
            </a:pPr>
            <a:r>
              <a:rPr lang="tr-TR" sz="2400" dirty="0" smtClean="0"/>
              <a:t>	Bu yönetmelik 08.05.2014 tarih ve 28994 sayılı Resmi Gazete’ de yayımlanan Hasta Hakları Yönetmeliğinde Değişiklik yapılmasına dair yönetmelikle değişikliğe gidilmiştir.</a:t>
            </a:r>
          </a:p>
          <a:p>
            <a:pPr marL="0" indent="0" algn="just">
              <a:buNone/>
            </a:pPr>
            <a:r>
              <a:rPr lang="tr-TR" sz="2400" dirty="0"/>
              <a:t>	</a:t>
            </a:r>
            <a:endParaRPr lang="tr-TR" sz="2400" dirty="0" smtClean="0"/>
          </a:p>
          <a:p>
            <a:pPr marL="0" indent="0" algn="just">
              <a:buNone/>
            </a:pPr>
            <a:r>
              <a:rPr lang="tr-TR" sz="2400" b="1" dirty="0"/>
              <a:t>	</a:t>
            </a:r>
            <a:r>
              <a:rPr lang="tr-TR" sz="2400" dirty="0"/>
              <a:t>Uluslararası bildirgelerle getirilen hasta haklarını içermektedir. </a:t>
            </a:r>
            <a:endParaRPr lang="tr-TR" sz="2400" dirty="0" smtClean="0"/>
          </a:p>
          <a:p>
            <a:pPr marL="0" indent="0" algn="just">
              <a:buNone/>
            </a:pPr>
            <a:endParaRPr lang="tr-TR" sz="2400" dirty="0"/>
          </a:p>
          <a:p>
            <a:pPr marL="0" indent="0" algn="just">
              <a:buNone/>
            </a:pPr>
            <a:r>
              <a:rPr lang="tr-TR" sz="2400" dirty="0" smtClean="0"/>
              <a:t>	Hasta </a:t>
            </a:r>
            <a:r>
              <a:rPr lang="tr-TR" sz="2400" dirty="0"/>
              <a:t>hakları tek bir yasal düzenlemede ele almıştır.</a:t>
            </a:r>
          </a:p>
          <a:p>
            <a:pPr marL="0" indent="0" algn="just">
              <a:buNone/>
            </a:pPr>
            <a:endParaRPr lang="tr-TR" sz="2400" dirty="0"/>
          </a:p>
        </p:txBody>
      </p:sp>
    </p:spTree>
    <p:extLst>
      <p:ext uri="{BB962C8B-B14F-4D97-AF65-F5344CB8AC3E}">
        <p14:creationId xmlns:p14="http://schemas.microsoft.com/office/powerpoint/2010/main" val="379937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Hasta Hakları Yönetmeliği</a:t>
            </a:r>
            <a:endParaRPr lang="tr-TR" sz="4000" b="1" dirty="0"/>
          </a:p>
        </p:txBody>
      </p:sp>
      <p:sp>
        <p:nvSpPr>
          <p:cNvPr id="4" name="İçerik Yer Tutucusu 3"/>
          <p:cNvSpPr>
            <a:spLocks noGrp="1"/>
          </p:cNvSpPr>
          <p:nvPr>
            <p:ph idx="1"/>
          </p:nvPr>
        </p:nvSpPr>
        <p:spPr/>
        <p:txBody>
          <a:bodyPr>
            <a:normAutofit fontScale="85000" lnSpcReduction="10000"/>
          </a:bodyPr>
          <a:lstStyle/>
          <a:p>
            <a:pPr marL="0" indent="0" algn="just">
              <a:buNone/>
            </a:pPr>
            <a:r>
              <a:rPr lang="tr-TR" dirty="0" smtClean="0"/>
              <a:t>	Temel </a:t>
            </a:r>
            <a:r>
              <a:rPr lang="tr-TR" dirty="0"/>
              <a:t>insan haklarının sağlık hizmetleri sahasındaki yansıması olan ve başta Türkiye Cumhuriyeti </a:t>
            </a:r>
            <a:r>
              <a:rPr lang="tr-TR" dirty="0" smtClean="0"/>
              <a:t>Anayasası‘nda</a:t>
            </a:r>
            <a:r>
              <a:rPr lang="tr-TR" dirty="0"/>
              <a:t>, diğer mevzuatta ve milletlerarası hukuki metinlerde kabul edilen "hasta </a:t>
            </a:r>
            <a:r>
              <a:rPr lang="tr-TR" dirty="0" err="1" smtClean="0"/>
              <a:t>hakları"nı</a:t>
            </a:r>
            <a:r>
              <a:rPr lang="tr-TR" dirty="0" smtClean="0"/>
              <a:t> </a:t>
            </a:r>
            <a:r>
              <a:rPr lang="tr-TR" dirty="0"/>
              <a:t>somut olarak göstermek ve sağlık hizmeti verilen bütün kurum ve kuruluşlarda ve sağlık kurum ve kuruluşları dışında sağlık hizmeti verilen hallerde, insan haysiyetine yakışır şekilde herkesin "hasta </a:t>
            </a:r>
            <a:r>
              <a:rPr lang="tr-TR" dirty="0" smtClean="0"/>
              <a:t>hakları" </a:t>
            </a:r>
            <a:r>
              <a:rPr lang="tr-TR" dirty="0" err="1" smtClean="0"/>
              <a:t>ndan</a:t>
            </a:r>
            <a:r>
              <a:rPr lang="tr-TR" dirty="0" smtClean="0"/>
              <a:t> </a:t>
            </a:r>
            <a:r>
              <a:rPr lang="tr-TR" dirty="0"/>
              <a:t>faydalanabilmesine, hak ihlallerinden korunabilmesine ve gerektiğinde hukuki korunma yollarını fiilen kullanabilmesine dair </a:t>
            </a:r>
            <a:r>
              <a:rPr lang="tr-TR" dirty="0" err="1"/>
              <a:t>usül</a:t>
            </a:r>
            <a:r>
              <a:rPr lang="tr-TR" dirty="0"/>
              <a:t> ve esasları düzenlemek amacı ile hazırlanmıştır. </a:t>
            </a:r>
          </a:p>
          <a:p>
            <a:endParaRPr lang="tr-TR" dirty="0"/>
          </a:p>
        </p:txBody>
      </p:sp>
    </p:spTree>
    <p:extLst>
      <p:ext uri="{BB962C8B-B14F-4D97-AF65-F5344CB8AC3E}">
        <p14:creationId xmlns:p14="http://schemas.microsoft.com/office/powerpoint/2010/main" val="4197119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51520" y="260648"/>
            <a:ext cx="7776863" cy="646331"/>
          </a:xfrm>
          <a:prstGeom prst="rect">
            <a:avLst/>
          </a:prstGeom>
          <a:noFill/>
          <a:ln w="9525">
            <a:noFill/>
            <a:miter lim="800000"/>
            <a:headEnd/>
            <a:tailEnd/>
          </a:ln>
          <a:effectLst/>
        </p:spPr>
        <p:txBody>
          <a:bodyPr wrap="square">
            <a:spAutoFit/>
          </a:bodyPr>
          <a:lstStyle/>
          <a:p>
            <a:pPr algn="ctr"/>
            <a:r>
              <a:rPr lang="tr-TR" sz="3600" b="1" dirty="0" smtClean="0">
                <a:solidFill>
                  <a:prstClr val="black"/>
                </a:solidFill>
                <a:latin typeface="Arial" charset="0"/>
              </a:rPr>
              <a:t>Hasta Hakları Yönetmeliği Değişti</a:t>
            </a:r>
            <a:endParaRPr lang="tr-TR" sz="3600" b="1" dirty="0">
              <a:solidFill>
                <a:prstClr val="black"/>
              </a:solidFill>
              <a:latin typeface="Arial" charset="0"/>
            </a:endParaRPr>
          </a:p>
        </p:txBody>
      </p:sp>
      <p:sp>
        <p:nvSpPr>
          <p:cNvPr id="29698" name="AutoShape 2"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0" name="AutoShape 4"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2" name="AutoShape 6"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1" name="Metin kutusu 10"/>
          <p:cNvSpPr txBox="1"/>
          <p:nvPr/>
        </p:nvSpPr>
        <p:spPr>
          <a:xfrm>
            <a:off x="4653840" y="3837495"/>
            <a:ext cx="792088" cy="251817"/>
          </a:xfrm>
          <a:prstGeom prst="rect">
            <a:avLst/>
          </a:prstGeom>
          <a:noFill/>
        </p:spPr>
        <p:txBody>
          <a:bodyPr wrap="square" rtlCol="0">
            <a:spAutoFit/>
          </a:bodyPr>
          <a:lstStyle/>
          <a:p>
            <a:r>
              <a:rPr lang="tr-TR" sz="1200" dirty="0" smtClean="0">
                <a:solidFill>
                  <a:prstClr val="white"/>
                </a:solidFill>
                <a:latin typeface="Arial" panose="020B0604020202020204" pitchFamily="34" charset="0"/>
                <a:cs typeface="Arial" panose="020B0604020202020204" pitchFamily="34" charset="0"/>
              </a:rPr>
              <a:t>İletişim</a:t>
            </a:r>
            <a:endParaRPr lang="tr-TR" sz="1200" dirty="0">
              <a:solidFill>
                <a:prstClr val="white"/>
              </a:solidFill>
              <a:latin typeface="Arial" panose="020B0604020202020204" pitchFamily="34" charset="0"/>
              <a:cs typeface="Arial" panose="020B0604020202020204" pitchFamily="34" charset="0"/>
            </a:endParaRPr>
          </a:p>
        </p:txBody>
      </p:sp>
      <p:sp>
        <p:nvSpPr>
          <p:cNvPr id="12" name="İçerik Yer Tutucusu 11"/>
          <p:cNvSpPr txBox="1">
            <a:spLocks noGrp="1"/>
          </p:cNvSpPr>
          <p:nvPr>
            <p:ph idx="1"/>
          </p:nvPr>
        </p:nvSpPr>
        <p:spPr>
          <a:xfrm>
            <a:off x="63500" y="1628801"/>
            <a:ext cx="8900988" cy="4770537"/>
          </a:xfrm>
          <a:prstGeom prst="rect">
            <a:avLst/>
          </a:prstGeom>
          <a:noFill/>
        </p:spPr>
        <p:txBody>
          <a:bodyPr wrap="square" rtlCol="0">
            <a:spAutoFit/>
          </a:bodyPr>
          <a:lstStyle/>
          <a:p>
            <a:pPr marL="0" indent="0">
              <a:buNone/>
            </a:pPr>
            <a:endParaRPr lang="tr-TR" dirty="0">
              <a:solidFill>
                <a:schemeClr val="tx2"/>
              </a:solidFill>
              <a:latin typeface="Arial" panose="020B0604020202020204" pitchFamily="34" charset="0"/>
              <a:cs typeface="Arial" panose="020B0604020202020204" pitchFamily="34" charset="0"/>
            </a:endParaRPr>
          </a:p>
          <a:p>
            <a:r>
              <a:rPr lang="tr-TR" sz="4000" dirty="0" smtClean="0">
                <a:solidFill>
                  <a:schemeClr val="tx2"/>
                </a:solidFill>
                <a:latin typeface="Arial" panose="020B0604020202020204" pitchFamily="34" charset="0"/>
                <a:cs typeface="Arial" panose="020B0604020202020204" pitchFamily="34" charset="0"/>
              </a:rPr>
              <a:t>2009 Değişiklik çalışması başlatıldı, </a:t>
            </a:r>
          </a:p>
          <a:p>
            <a:r>
              <a:rPr lang="tr-TR" sz="4000" dirty="0" smtClean="0">
                <a:solidFill>
                  <a:schemeClr val="tx2"/>
                </a:solidFill>
                <a:latin typeface="Arial" panose="020B0604020202020204" pitchFamily="34" charset="0"/>
                <a:cs typeface="Arial" panose="020B0604020202020204" pitchFamily="34" charset="0"/>
              </a:rPr>
              <a:t>08/05/2014 tarihinde yönetmelik değişikliği yayımlandı</a:t>
            </a:r>
            <a:r>
              <a:rPr lang="tr-TR" sz="4000" dirty="0" smtClean="0">
                <a:latin typeface="Arial" panose="020B0604020202020204" pitchFamily="34" charset="0"/>
                <a:cs typeface="Arial" panose="020B0604020202020204" pitchFamily="34" charset="0"/>
              </a:rPr>
              <a:t>.</a:t>
            </a:r>
          </a:p>
          <a:p>
            <a:endParaRPr lang="tr-TR" sz="4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tr-TR" sz="4000" dirty="0" smtClean="0">
                <a:latin typeface="Arial" panose="020B0604020202020204" pitchFamily="34" charset="0"/>
                <a:cs typeface="Arial" panose="020B0604020202020204" pitchFamily="34" charset="0"/>
              </a:rPr>
              <a:t>Yeni yönetmelik ile eski yönetmelik arasındaki </a:t>
            </a:r>
            <a:r>
              <a:rPr lang="tr-TR" sz="4000" smtClean="0">
                <a:latin typeface="Arial" panose="020B0604020202020204" pitchFamily="34" charset="0"/>
                <a:cs typeface="Arial" panose="020B0604020202020204" pitchFamily="34" charset="0"/>
              </a:rPr>
              <a:t>farklılıklar belirlendi.</a:t>
            </a:r>
            <a:endParaRPr lang="tr-TR"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43524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51520" y="260648"/>
            <a:ext cx="7776863" cy="646331"/>
          </a:xfrm>
          <a:prstGeom prst="rect">
            <a:avLst/>
          </a:prstGeom>
          <a:noFill/>
          <a:ln w="9525">
            <a:noFill/>
            <a:miter lim="800000"/>
            <a:headEnd/>
            <a:tailEnd/>
          </a:ln>
          <a:effectLst/>
        </p:spPr>
        <p:txBody>
          <a:bodyPr wrap="square">
            <a:spAutoFit/>
          </a:bodyPr>
          <a:lstStyle/>
          <a:p>
            <a:pPr algn="ctr"/>
            <a:r>
              <a:rPr lang="tr-TR" sz="3600" b="1" dirty="0" smtClean="0">
                <a:solidFill>
                  <a:prstClr val="black"/>
                </a:solidFill>
                <a:latin typeface="Arial" charset="0"/>
              </a:rPr>
              <a:t>Hasta Hakları Yönetmeliği Değişti</a:t>
            </a:r>
            <a:endParaRPr lang="tr-TR" sz="3600" b="1" dirty="0">
              <a:solidFill>
                <a:prstClr val="black"/>
              </a:solidFill>
              <a:latin typeface="Arial" charset="0"/>
            </a:endParaRPr>
          </a:p>
        </p:txBody>
      </p:sp>
      <p:sp>
        <p:nvSpPr>
          <p:cNvPr id="29698" name="AutoShape 2"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0" name="AutoShape 4"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2" name="AutoShape 6"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1" name="Metin kutusu 10"/>
          <p:cNvSpPr txBox="1"/>
          <p:nvPr/>
        </p:nvSpPr>
        <p:spPr>
          <a:xfrm>
            <a:off x="4653840" y="3837495"/>
            <a:ext cx="792088" cy="251817"/>
          </a:xfrm>
          <a:prstGeom prst="rect">
            <a:avLst/>
          </a:prstGeom>
          <a:noFill/>
        </p:spPr>
        <p:txBody>
          <a:bodyPr wrap="square" rtlCol="0">
            <a:spAutoFit/>
          </a:bodyPr>
          <a:lstStyle/>
          <a:p>
            <a:r>
              <a:rPr lang="tr-TR" sz="1200" dirty="0" smtClean="0">
                <a:solidFill>
                  <a:prstClr val="white"/>
                </a:solidFill>
                <a:latin typeface="Arial" panose="020B0604020202020204" pitchFamily="34" charset="0"/>
                <a:cs typeface="Arial" panose="020B0604020202020204" pitchFamily="34" charset="0"/>
              </a:rPr>
              <a:t>İletişim</a:t>
            </a:r>
            <a:endParaRPr lang="tr-TR" sz="1200" dirty="0">
              <a:solidFill>
                <a:prstClr val="white"/>
              </a:solidFill>
              <a:latin typeface="Arial" panose="020B0604020202020204" pitchFamily="34" charset="0"/>
              <a:cs typeface="Arial" panose="020B0604020202020204" pitchFamily="34" charset="0"/>
            </a:endParaRPr>
          </a:p>
        </p:txBody>
      </p:sp>
      <p:sp>
        <p:nvSpPr>
          <p:cNvPr id="13" name="Metin Yer Tutucusu 12"/>
          <p:cNvSpPr txBox="1">
            <a:spLocks noGrp="1"/>
          </p:cNvSpPr>
          <p:nvPr>
            <p:ph type="body" sz="half" idx="2"/>
          </p:nvPr>
        </p:nvSpPr>
        <p:spPr>
          <a:xfrm>
            <a:off x="63500" y="2283675"/>
            <a:ext cx="5588620" cy="4284250"/>
          </a:xfrm>
          <a:prstGeom prst="rect">
            <a:avLst/>
          </a:prstGeom>
          <a:noFill/>
        </p:spPr>
        <p:txBody>
          <a:bodyPr wrap="square" rtlCol="0">
            <a:spAutoFit/>
          </a:bodyPr>
          <a:lstStyle/>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Yönetmelik askeri, özel ve üniversite dahil bütün sağlık kurum ve kuruluşlarını kapsayacak şekilde düzenlenmiştir.</a:t>
            </a:r>
          </a:p>
          <a:p>
            <a:endParaRPr lang="tr-TR" sz="1800" dirty="0">
              <a:solidFill>
                <a:schemeClr val="tx2"/>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Yeterlik, Tıbbi Müdahale, Bilgilendirme ve Rıza kavramları tanımlanmıştır.</a:t>
            </a:r>
          </a:p>
          <a:p>
            <a:endParaRPr lang="tr-TR" sz="1800" dirty="0">
              <a:solidFill>
                <a:schemeClr val="tx2"/>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Bilgilendirme konusu ayrıntılı olarak </a:t>
            </a:r>
            <a:r>
              <a:rPr lang="tr-TR" sz="1800" dirty="0" smtClean="0">
                <a:solidFill>
                  <a:schemeClr val="tx2"/>
                </a:solidFill>
                <a:latin typeface="Arial" panose="020B0604020202020204" pitchFamily="34" charset="0"/>
                <a:cs typeface="Arial" panose="020B0604020202020204" pitchFamily="34" charset="0"/>
              </a:rPr>
              <a:t>düzenlenmiştir</a:t>
            </a:r>
          </a:p>
          <a:p>
            <a:pPr marL="285750" lvl="0" indent="-285750">
              <a:buFont typeface="Wingdings" panose="05000000000000000000" pitchFamily="2" charset="2"/>
              <a:buChar char="ü"/>
            </a:pPr>
            <a:endParaRPr lang="tr-TR" sz="1800" dirty="0">
              <a:solidFill>
                <a:schemeClr val="tx2"/>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Hastanın rızasına ilişkin usul ve esaslar ile rızanın aranmayacağı haller ayrıntılı olarak düzenlenmiştir.</a:t>
            </a:r>
          </a:p>
          <a:p>
            <a:endParaRPr lang="tr-TR" dirty="0">
              <a:solidFill>
                <a:schemeClr val="tx2"/>
              </a:solidFill>
              <a:latin typeface="Arial" panose="020B0604020202020204" pitchFamily="34" charset="0"/>
              <a:cs typeface="Arial" panose="020B0604020202020204" pitchFamily="34" charset="0"/>
            </a:endParaRPr>
          </a:p>
        </p:txBody>
      </p:sp>
      <p:pic>
        <p:nvPicPr>
          <p:cNvPr id="6" name="Resim 5"/>
          <p:cNvPicPr>
            <a:picLocks noChangeAspect="1"/>
          </p:cNvPicPr>
          <p:nvPr/>
        </p:nvPicPr>
        <p:blipFill>
          <a:blip r:embed="rId3"/>
          <a:stretch>
            <a:fillRect/>
          </a:stretch>
        </p:blipFill>
        <p:spPr>
          <a:xfrm>
            <a:off x="0" y="1052736"/>
            <a:ext cx="2103302" cy="1085182"/>
          </a:xfrm>
          <a:prstGeom prst="rect">
            <a:avLst/>
          </a:prstGeom>
        </p:spPr>
      </p:pic>
      <p:pic>
        <p:nvPicPr>
          <p:cNvPr id="15" name="İçerik Yer Tutucusu 1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5652120" y="2283676"/>
            <a:ext cx="3491880" cy="4574324"/>
          </a:xfrm>
          <a:prstGeom prst="rect">
            <a:avLst/>
          </a:prstGeom>
        </p:spPr>
      </p:pic>
    </p:spTree>
    <p:extLst>
      <p:ext uri="{BB962C8B-B14F-4D97-AF65-F5344CB8AC3E}">
        <p14:creationId xmlns:p14="http://schemas.microsoft.com/office/powerpoint/2010/main" val="387406161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51520" y="260648"/>
            <a:ext cx="7776863" cy="646331"/>
          </a:xfrm>
          <a:prstGeom prst="rect">
            <a:avLst/>
          </a:prstGeom>
          <a:noFill/>
          <a:ln w="9525">
            <a:noFill/>
            <a:miter lim="800000"/>
            <a:headEnd/>
            <a:tailEnd/>
          </a:ln>
          <a:effectLst/>
        </p:spPr>
        <p:txBody>
          <a:bodyPr wrap="square">
            <a:spAutoFit/>
          </a:bodyPr>
          <a:lstStyle/>
          <a:p>
            <a:pPr algn="ctr"/>
            <a:r>
              <a:rPr lang="tr-TR" sz="3600" b="1" dirty="0" smtClean="0">
                <a:solidFill>
                  <a:prstClr val="black"/>
                </a:solidFill>
                <a:latin typeface="Arial" charset="0"/>
              </a:rPr>
              <a:t>Hasta Hakları Yönetmeliği Değişti</a:t>
            </a:r>
            <a:endParaRPr lang="tr-TR" sz="3600" b="1" dirty="0">
              <a:solidFill>
                <a:prstClr val="black"/>
              </a:solidFill>
              <a:latin typeface="Arial" charset="0"/>
            </a:endParaRPr>
          </a:p>
        </p:txBody>
      </p:sp>
      <p:sp>
        <p:nvSpPr>
          <p:cNvPr id="29698" name="AutoShape 2"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0" name="AutoShape 4"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2" name="AutoShape 6"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1" name="Metin kutusu 10"/>
          <p:cNvSpPr txBox="1"/>
          <p:nvPr/>
        </p:nvSpPr>
        <p:spPr>
          <a:xfrm>
            <a:off x="4653840" y="3837495"/>
            <a:ext cx="792088" cy="251817"/>
          </a:xfrm>
          <a:prstGeom prst="rect">
            <a:avLst/>
          </a:prstGeom>
          <a:noFill/>
        </p:spPr>
        <p:txBody>
          <a:bodyPr wrap="square" rtlCol="0">
            <a:spAutoFit/>
          </a:bodyPr>
          <a:lstStyle/>
          <a:p>
            <a:r>
              <a:rPr lang="tr-TR" sz="1200" dirty="0" smtClean="0">
                <a:solidFill>
                  <a:prstClr val="white"/>
                </a:solidFill>
                <a:latin typeface="Arial" panose="020B0604020202020204" pitchFamily="34" charset="0"/>
                <a:cs typeface="Arial" panose="020B0604020202020204" pitchFamily="34" charset="0"/>
              </a:rPr>
              <a:t>İletişim</a:t>
            </a:r>
            <a:endParaRPr lang="tr-TR" sz="1200" dirty="0">
              <a:solidFill>
                <a:prstClr val="white"/>
              </a:solidFill>
              <a:latin typeface="Arial" panose="020B0604020202020204" pitchFamily="34" charset="0"/>
              <a:cs typeface="Arial" panose="020B0604020202020204" pitchFamily="34" charset="0"/>
            </a:endParaRPr>
          </a:p>
        </p:txBody>
      </p:sp>
      <p:sp>
        <p:nvSpPr>
          <p:cNvPr id="13" name="Metin Yer Tutucusu 12"/>
          <p:cNvSpPr txBox="1">
            <a:spLocks noGrp="1"/>
          </p:cNvSpPr>
          <p:nvPr>
            <p:ph type="body" sz="half" idx="2"/>
          </p:nvPr>
        </p:nvSpPr>
        <p:spPr>
          <a:xfrm>
            <a:off x="63500" y="2283675"/>
            <a:ext cx="5588620" cy="3342453"/>
          </a:xfrm>
          <a:prstGeom prst="rect">
            <a:avLst/>
          </a:prstGeom>
          <a:noFill/>
        </p:spPr>
        <p:txBody>
          <a:bodyPr wrap="square" rtlCol="0">
            <a:spAutoFit/>
          </a:bodyPr>
          <a:lstStyle/>
          <a:p>
            <a:endParaRPr lang="tr-TR" sz="1800" dirty="0">
              <a:solidFill>
                <a:schemeClr val="tx2"/>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Engellilerin durumuna uygun bilgilendirilme yapılması ve rıza alınmasına yönelik düzenleme yapılmıştır.</a:t>
            </a:r>
          </a:p>
          <a:p>
            <a:endParaRPr lang="tr-TR" sz="1800" dirty="0">
              <a:solidFill>
                <a:schemeClr val="tx2"/>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Hasta ve yakınlarının hakları yanında sağlık kurum ve kuruluşuna başvurmadan ve başvurduktan sonraki süreçte yerine getirmesi gereken hasta sorumlulukları tanımlanmıştır.</a:t>
            </a:r>
          </a:p>
          <a:p>
            <a:endParaRPr lang="tr-TR" sz="1800" dirty="0">
              <a:solidFill>
                <a:schemeClr val="tx2"/>
              </a:solidFill>
              <a:latin typeface="Arial" panose="020B0604020202020204" pitchFamily="34" charset="0"/>
              <a:cs typeface="Arial" panose="020B0604020202020204" pitchFamily="34" charset="0"/>
            </a:endParaRPr>
          </a:p>
          <a:p>
            <a:endParaRPr lang="tr-TR" dirty="0">
              <a:solidFill>
                <a:schemeClr val="tx2"/>
              </a:solidFill>
              <a:latin typeface="Arial" panose="020B0604020202020204" pitchFamily="34" charset="0"/>
              <a:cs typeface="Arial" panose="020B0604020202020204" pitchFamily="34" charset="0"/>
            </a:endParaRPr>
          </a:p>
        </p:txBody>
      </p:sp>
      <p:pic>
        <p:nvPicPr>
          <p:cNvPr id="6" name="Resim 5"/>
          <p:cNvPicPr>
            <a:picLocks noChangeAspect="1"/>
          </p:cNvPicPr>
          <p:nvPr/>
        </p:nvPicPr>
        <p:blipFill>
          <a:blip r:embed="rId3"/>
          <a:stretch>
            <a:fillRect/>
          </a:stretch>
        </p:blipFill>
        <p:spPr>
          <a:xfrm>
            <a:off x="0" y="1052736"/>
            <a:ext cx="2103302" cy="1085182"/>
          </a:xfrm>
          <a:prstGeom prst="rect">
            <a:avLst/>
          </a:prstGeom>
        </p:spPr>
      </p:pic>
      <p:pic>
        <p:nvPicPr>
          <p:cNvPr id="12" name="İçerik Yer Tutucusu 1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6228184" y="2283675"/>
            <a:ext cx="2808312" cy="4457693"/>
          </a:xfrm>
          <a:prstGeom prst="rect">
            <a:avLst/>
          </a:prstGeom>
        </p:spPr>
      </p:pic>
    </p:spTree>
    <p:extLst>
      <p:ext uri="{BB962C8B-B14F-4D97-AF65-F5344CB8AC3E}">
        <p14:creationId xmlns:p14="http://schemas.microsoft.com/office/powerpoint/2010/main" val="223975192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51520" y="260648"/>
            <a:ext cx="7776863" cy="646331"/>
          </a:xfrm>
          <a:prstGeom prst="rect">
            <a:avLst/>
          </a:prstGeom>
          <a:noFill/>
          <a:ln w="9525">
            <a:noFill/>
            <a:miter lim="800000"/>
            <a:headEnd/>
            <a:tailEnd/>
          </a:ln>
          <a:effectLst/>
        </p:spPr>
        <p:txBody>
          <a:bodyPr wrap="square">
            <a:spAutoFit/>
          </a:bodyPr>
          <a:lstStyle/>
          <a:p>
            <a:pPr algn="ctr"/>
            <a:r>
              <a:rPr lang="tr-TR" sz="3600" b="1" dirty="0" smtClean="0">
                <a:solidFill>
                  <a:prstClr val="black"/>
                </a:solidFill>
                <a:latin typeface="Arial" charset="0"/>
              </a:rPr>
              <a:t>Hasta Hakları Yönetmeliği Değişti</a:t>
            </a:r>
            <a:endParaRPr lang="tr-TR" sz="3600" b="1" dirty="0">
              <a:solidFill>
                <a:prstClr val="black"/>
              </a:solidFill>
              <a:latin typeface="Arial" charset="0"/>
            </a:endParaRPr>
          </a:p>
        </p:txBody>
      </p:sp>
      <p:sp>
        <p:nvSpPr>
          <p:cNvPr id="29698" name="AutoShape 2"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0" name="AutoShape 4"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2" name="AutoShape 6"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1" name="Metin kutusu 10"/>
          <p:cNvSpPr txBox="1"/>
          <p:nvPr/>
        </p:nvSpPr>
        <p:spPr>
          <a:xfrm>
            <a:off x="4653840" y="3837495"/>
            <a:ext cx="792088" cy="251817"/>
          </a:xfrm>
          <a:prstGeom prst="rect">
            <a:avLst/>
          </a:prstGeom>
          <a:noFill/>
        </p:spPr>
        <p:txBody>
          <a:bodyPr wrap="square" rtlCol="0">
            <a:spAutoFit/>
          </a:bodyPr>
          <a:lstStyle/>
          <a:p>
            <a:r>
              <a:rPr lang="tr-TR" sz="1200" dirty="0" smtClean="0">
                <a:solidFill>
                  <a:prstClr val="white"/>
                </a:solidFill>
                <a:latin typeface="Arial" panose="020B0604020202020204" pitchFamily="34" charset="0"/>
                <a:cs typeface="Arial" panose="020B0604020202020204" pitchFamily="34" charset="0"/>
              </a:rPr>
              <a:t>İletişim</a:t>
            </a:r>
            <a:endParaRPr lang="tr-TR" sz="1200" dirty="0">
              <a:solidFill>
                <a:prstClr val="white"/>
              </a:solidFill>
              <a:latin typeface="Arial" panose="020B0604020202020204" pitchFamily="34" charset="0"/>
              <a:cs typeface="Arial" panose="020B0604020202020204" pitchFamily="34" charset="0"/>
            </a:endParaRPr>
          </a:p>
        </p:txBody>
      </p:sp>
      <p:sp>
        <p:nvSpPr>
          <p:cNvPr id="13" name="Metin Yer Tutucusu 12"/>
          <p:cNvSpPr txBox="1">
            <a:spLocks noGrp="1"/>
          </p:cNvSpPr>
          <p:nvPr>
            <p:ph type="body" sz="half" idx="2"/>
          </p:nvPr>
        </p:nvSpPr>
        <p:spPr>
          <a:xfrm>
            <a:off x="63500" y="2283675"/>
            <a:ext cx="5588620" cy="3619452"/>
          </a:xfrm>
          <a:prstGeom prst="rect">
            <a:avLst/>
          </a:prstGeom>
          <a:noFill/>
        </p:spPr>
        <p:txBody>
          <a:bodyPr wrap="square" rtlCol="0">
            <a:spAutoFit/>
          </a:bodyPr>
          <a:lstStyle/>
          <a:p>
            <a:endParaRPr lang="tr-TR" sz="1800" dirty="0">
              <a:solidFill>
                <a:schemeClr val="tx2"/>
              </a:solidFill>
              <a:latin typeface="Arial" panose="020B0604020202020204" pitchFamily="34" charset="0"/>
              <a:cs typeface="Arial" panose="020B0604020202020204" pitchFamily="34" charset="0"/>
            </a:endParaRPr>
          </a:p>
          <a:p>
            <a:pPr algn="just"/>
            <a:endParaRPr lang="tr-TR" sz="1800" dirty="0">
              <a:solidFill>
                <a:schemeClr val="tx2"/>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ü"/>
            </a:pPr>
            <a:r>
              <a:rPr lang="tr-TR" sz="1800" dirty="0" smtClean="0">
                <a:solidFill>
                  <a:schemeClr val="tx2"/>
                </a:solidFill>
                <a:latin typeface="Arial" panose="020B0604020202020204" pitchFamily="34" charset="0"/>
                <a:cs typeface="Arial" panose="020B0604020202020204" pitchFamily="34" charset="0"/>
              </a:rPr>
              <a:t>Hasta hakları kapsamına giren ancak yerinde çözülemeyen başvuruların tek </a:t>
            </a:r>
            <a:r>
              <a:rPr lang="tr-TR" sz="1800" dirty="0">
                <a:solidFill>
                  <a:schemeClr val="tx2"/>
                </a:solidFill>
                <a:latin typeface="Arial" panose="020B0604020202020204" pitchFamily="34" charset="0"/>
                <a:cs typeface="Arial" panose="020B0604020202020204" pitchFamily="34" charset="0"/>
              </a:rPr>
              <a:t>elden değerlendirilmesi amacıyla Sağlık Müdürlüğü bünyesinde hasta hakları kurulları oluşturulmuştur</a:t>
            </a:r>
            <a:r>
              <a:rPr lang="tr-TR" sz="1800" dirty="0" smtClean="0">
                <a:solidFill>
                  <a:schemeClr val="tx2"/>
                </a:solidFill>
                <a:latin typeface="Arial" panose="020B0604020202020204" pitchFamily="34" charset="0"/>
                <a:cs typeface="Arial" panose="020B0604020202020204" pitchFamily="34" charset="0"/>
              </a:rPr>
              <a:t>.</a:t>
            </a:r>
          </a:p>
          <a:p>
            <a:pPr lvl="0" algn="just"/>
            <a:endParaRPr lang="tr-TR" sz="1800" dirty="0">
              <a:solidFill>
                <a:schemeClr val="tx2"/>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Sertifikalı </a:t>
            </a:r>
            <a:r>
              <a:rPr lang="tr-TR" sz="1800" dirty="0" smtClean="0">
                <a:solidFill>
                  <a:schemeClr val="tx2"/>
                </a:solidFill>
                <a:latin typeface="Arial" panose="020B0604020202020204" pitchFamily="34" charset="0"/>
                <a:cs typeface="Arial" panose="020B0604020202020204" pitchFamily="34" charset="0"/>
              </a:rPr>
              <a:t>eğitimlerin 4/2/2014 </a:t>
            </a:r>
            <a:r>
              <a:rPr lang="tr-TR" sz="1800" dirty="0">
                <a:solidFill>
                  <a:schemeClr val="tx2"/>
                </a:solidFill>
                <a:latin typeface="Arial" panose="020B0604020202020204" pitchFamily="34" charset="0"/>
                <a:cs typeface="Arial" panose="020B0604020202020204" pitchFamily="34" charset="0"/>
              </a:rPr>
              <a:t>tarihli ve 28903 sayılı Resmî Gazete</a:t>
            </a:r>
            <a:r>
              <a:rPr lang="tr-TR" sz="1800" dirty="0" smtClean="0">
                <a:solidFill>
                  <a:schemeClr val="tx2"/>
                </a:solidFill>
                <a:latin typeface="Arial" panose="020B0604020202020204" pitchFamily="34" charset="0"/>
                <a:cs typeface="Arial" panose="020B0604020202020204" pitchFamily="34" charset="0"/>
              </a:rPr>
              <a:t>’ de </a:t>
            </a:r>
            <a:r>
              <a:rPr lang="tr-TR" sz="1800" dirty="0">
                <a:solidFill>
                  <a:schemeClr val="tx2"/>
                </a:solidFill>
                <a:latin typeface="Arial" panose="020B0604020202020204" pitchFamily="34" charset="0"/>
                <a:cs typeface="Arial" panose="020B0604020202020204" pitchFamily="34" charset="0"/>
              </a:rPr>
              <a:t>yayımlanan </a:t>
            </a:r>
            <a:r>
              <a:rPr lang="tr-TR" sz="1800" dirty="0" smtClean="0">
                <a:solidFill>
                  <a:schemeClr val="tx2"/>
                </a:solidFill>
                <a:latin typeface="Arial" panose="020B0604020202020204" pitchFamily="34" charset="0"/>
                <a:cs typeface="Arial" panose="020B0604020202020204" pitchFamily="34" charset="0"/>
              </a:rPr>
              <a:t>Sağlık </a:t>
            </a:r>
            <a:r>
              <a:rPr lang="tr-TR" sz="1800" dirty="0">
                <a:solidFill>
                  <a:schemeClr val="tx2"/>
                </a:solidFill>
                <a:latin typeface="Arial" panose="020B0604020202020204" pitchFamily="34" charset="0"/>
                <a:cs typeface="Arial" panose="020B0604020202020204" pitchFamily="34" charset="0"/>
              </a:rPr>
              <a:t>Bakanlığı Sertifikalı Eğitim Yönetmeliği</a:t>
            </a:r>
            <a:r>
              <a:rPr lang="tr-TR" sz="1800" dirty="0" smtClean="0">
                <a:solidFill>
                  <a:schemeClr val="tx2"/>
                </a:solidFill>
                <a:latin typeface="Arial" panose="020B0604020202020204" pitchFamily="34" charset="0"/>
                <a:cs typeface="Arial" panose="020B0604020202020204" pitchFamily="34" charset="0"/>
              </a:rPr>
              <a:t>’ ne </a:t>
            </a:r>
            <a:r>
              <a:rPr lang="tr-TR" sz="1800" dirty="0">
                <a:solidFill>
                  <a:schemeClr val="tx2"/>
                </a:solidFill>
                <a:latin typeface="Arial" panose="020B0604020202020204" pitchFamily="34" charset="0"/>
                <a:cs typeface="Arial" panose="020B0604020202020204" pitchFamily="34" charset="0"/>
              </a:rPr>
              <a:t>göre </a:t>
            </a:r>
            <a:r>
              <a:rPr lang="tr-TR" sz="1800" dirty="0" smtClean="0">
                <a:solidFill>
                  <a:schemeClr val="tx2"/>
                </a:solidFill>
                <a:latin typeface="Arial" panose="020B0604020202020204" pitchFamily="34" charset="0"/>
                <a:cs typeface="Arial" panose="020B0604020202020204" pitchFamily="34" charset="0"/>
              </a:rPr>
              <a:t>yapılacağı </a:t>
            </a:r>
            <a:r>
              <a:rPr lang="tr-TR" sz="1800" dirty="0">
                <a:solidFill>
                  <a:schemeClr val="tx2"/>
                </a:solidFill>
                <a:latin typeface="Arial" panose="020B0604020202020204" pitchFamily="34" charset="0"/>
                <a:cs typeface="Arial" panose="020B0604020202020204" pitchFamily="34" charset="0"/>
              </a:rPr>
              <a:t>ifade edilmiştir.</a:t>
            </a:r>
          </a:p>
          <a:p>
            <a:endParaRPr lang="tr-TR" dirty="0">
              <a:solidFill>
                <a:schemeClr val="tx2"/>
              </a:solidFill>
              <a:latin typeface="Arial" panose="020B0604020202020204" pitchFamily="34" charset="0"/>
              <a:cs typeface="Arial" panose="020B0604020202020204" pitchFamily="34" charset="0"/>
            </a:endParaRPr>
          </a:p>
        </p:txBody>
      </p:sp>
      <p:pic>
        <p:nvPicPr>
          <p:cNvPr id="6" name="Resim 5"/>
          <p:cNvPicPr>
            <a:picLocks noChangeAspect="1"/>
          </p:cNvPicPr>
          <p:nvPr/>
        </p:nvPicPr>
        <p:blipFill>
          <a:blip r:embed="rId3"/>
          <a:stretch>
            <a:fillRect/>
          </a:stretch>
        </p:blipFill>
        <p:spPr>
          <a:xfrm>
            <a:off x="0" y="1052736"/>
            <a:ext cx="2103302" cy="1085182"/>
          </a:xfrm>
          <a:prstGeom prst="rect">
            <a:avLst/>
          </a:prstGeom>
        </p:spPr>
      </p:pic>
      <p:pic>
        <p:nvPicPr>
          <p:cNvPr id="14" name="İçerik Yer Tutucusu 1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6372200" y="2283675"/>
            <a:ext cx="2771800" cy="4574325"/>
          </a:xfrm>
          <a:prstGeom prst="rect">
            <a:avLst/>
          </a:prstGeom>
        </p:spPr>
      </p:pic>
    </p:spTree>
    <p:extLst>
      <p:ext uri="{BB962C8B-B14F-4D97-AF65-F5344CB8AC3E}">
        <p14:creationId xmlns:p14="http://schemas.microsoft.com/office/powerpoint/2010/main" val="276685428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51520" y="260648"/>
            <a:ext cx="7776863" cy="646331"/>
          </a:xfrm>
          <a:prstGeom prst="rect">
            <a:avLst/>
          </a:prstGeom>
          <a:noFill/>
          <a:ln w="9525">
            <a:noFill/>
            <a:miter lim="800000"/>
            <a:headEnd/>
            <a:tailEnd/>
          </a:ln>
          <a:effectLst/>
        </p:spPr>
        <p:txBody>
          <a:bodyPr wrap="square">
            <a:spAutoFit/>
          </a:bodyPr>
          <a:lstStyle/>
          <a:p>
            <a:pPr algn="ctr"/>
            <a:r>
              <a:rPr lang="tr-TR" sz="3600" b="1" dirty="0" smtClean="0">
                <a:solidFill>
                  <a:prstClr val="black"/>
                </a:solidFill>
                <a:latin typeface="Arial" charset="0"/>
              </a:rPr>
              <a:t>Hasta Hakları Mevzuatı</a:t>
            </a:r>
            <a:endParaRPr lang="tr-TR" sz="3600" b="1" dirty="0">
              <a:solidFill>
                <a:prstClr val="black"/>
              </a:solidFill>
              <a:latin typeface="Arial" charset="0"/>
            </a:endParaRPr>
          </a:p>
        </p:txBody>
      </p:sp>
      <p:sp>
        <p:nvSpPr>
          <p:cNvPr id="29698" name="AutoShape 2"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0" name="AutoShape 4"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29702" name="AutoShape 6" descr="data:image/jpeg;base64,/9j/4AAQSkZJRgABAQAAAQABAAD/2wCEAAkGBhQSEBQUERQVFRQVFRUVFRQUFBcUFRUUFBUVFRQUFxUXHCYeFxkjGRQUHy8gIycpLCwsFR4xNTAqNSYrLCkBCQoKDgwOGA8PGikcHCQpKSkvKSkpLCwpLCksKikpKSwsKSwpLCkpKSksLCksKSkpLCwsLCwpKSksKSksLCksLP/AABEIALcBEwMBIgACEQEDEQH/xAAcAAAABwEBAAAAAAAAAAAAAAAAAgMEBQYHAQj/xABHEAABAwEFBAYFCQYFBAMAAAABAAIRAwQFEiExBkFRYRMicYGRoQcyscHRFCNCUlNyotLwFRdikpPhM2OCsvEWJIOUQ2Rz/8QAGQEAAwEBAQAAAAAAAAAAAAAAAAECAwQF/8QAKBEAAgIBAwMDBQEBAAAAAAAAAAECEQMSITETQVEEFDIiYXGBkbEj/9oADAMBAAIRAxEAPwC1whCdvsvBN30iNVhZYnCKWbxqlIQhMYez2sjIiRw3dx+ifJK1Q2Jact4OrTwISEINZvVJioUa5KtekQjBFgKhyMEkEcFOxUKAowKTBRwnYhRpSjSkQEo0J2IWBSjHJFoSrWp2As0pVhSDQlmhFgLNSrQkmNSzQnYCgCStNjxtjPxjPtS7QlGhKwErJRInFA0Agz+tycrgXcSAOwhCKXjiElVtrRqUrSAUqPgKBva8oyGp0+JRrwv5oyGu5Q7GF5kqXNdh0NHMLjJzS9gs8u/XJP2WFOLosvzp5fFZVbK7ElY7vyE8vcpCnTjRGAXVukQBBBBMBlXvWm1xa6owEaguAI7pQVANlxZ9XMk5tJOZnWUEmzTTHyTQQLVxdlcghvaKIAkJtCeWg9XvCarNyaZaRwBdAQlDGOI8UtT8hQYBGARBVHEeK6K7eIT1PyFCgCOEiLS3iui1N4+RRb8ioWaEoE3Frbx8kYW1vPwRbChwEo1NRbm80YW9vA+SdhQ8CO1MheDeB8kdt4jgfJOwofNSjUwF5Dh5pRt5Dh5osQ/CO1MW3mOHmjtvNvDzTtAP2pVoTBt6N5eKUbereXiqTXkQ9AQwpoL2ZxHiu/tin9YeKrVHyKmLuYmlppI5vql9ZvimtS+Guc1rQDiIEg6Sok49mUrI2tZcTwOal7vu3ilLNZPngTuBUu1saLTFHaxSYiLIITW76MVKn63lSKa2Udd/b8VtW5A6QQQVABFqGAewoyRtjopvP8LvYU1yBQqfqjsHsQRWkwMtw3ckFAyTwfrVccFAP2gqUoFam4T3g9hTqltLScM8ss9clwrKnyb9J9iQfmOSaVLK08R3pRt4MIyn+U/BA2hp4/yn4JOUX3JSY2NkCIbOnJqDn/Kfgil3I+B+ChuJW4wwFdDClhnPauwsxiQYjBiNiPDzXQTw81VAcDEYU0oAjtCYCbaaOKaUARgECCCmjCmlA1GDUCsIGIwYjhqMGp0FhQxdDEcNRsKQhPAgWpXCuFqBiBaknNTotSbmqQEKNDE8DiQE9pWcU6jC6AMYkkwABhOp7VAX/tD8ka1zRLz6kxAI356wqBbLzfaHYqz3PJOr6g8gBA7lrCPdgz0DZbdSe/qVKbjwa9p9hT1rgdDK8+3XYQXCST/5XSOyAFqtxXmaLWMwl1MtAL8ycQAAntAHn2LthJGbiW5NbIevU7R70pZLQKjA4AgETBEFJ2Qdep2haEDpBBBMAJtebooVT/lv/wBpTlFqMBBBEgiCDoQdQmgM5NoaN48z7F1Sl42BnSvhjfWOgC4sHOnRWxC7UsljPvH2KvNo9V/3HexPLRfxtDACzDBmZncQk6Tdfuu9hXluSnujuhFxVMoW2Fre21nC9wBZSMBxAzYNwKUui6bVaBNMvw73OeWt8d65tdQxW2mPr06A8eqtXuyxMptaxoENENHYM/1zXfgxqUUPJl6cVXJmd4bK2yk3FLngZnBUc4ju18FCWW1v6RnXf67fpO+sOa2a0OqsqMxNpupvdh6mIOb1S7OSQ4Q055LNtuLsbQtssgNfhfA0DsXWjvHtV5cSirD0+fqPS0aXHWf973BGhGA6zvve4LsLz1wYMJC7hTe323og0xMmNY3Sm4vk/VHik5xi6YUSbQjhqDQlAFpRJwNRw1AIwToVgARgFzEuh4TEGARgETpAjCoEgDgI8JMVEYPQAfChhXA9HCAEy1JuanBCTcEqArG2tha+i2RJDsj2jP2LM7bRFN8l1QN7PLEtL23qSynTBgk4g6Jj6I9pVYtNgDmYH58d0rWEqNFC0E2fh+bAYaJJ5a5jUrQbvvttOx1XB4JLC1gGYc93VaB3ncqFdNgFJwLcmtBEAal2WqmtjrorGoab6gbZw8ENIGJzp9Vp3RPn4dGOiMi0pGqXGP8At6YkmGgEkyZGskpay+s/tHsCVo0Q1oa0QBkAkrLq/wC97gt12MWOEEEExAQQQQBU7afnX/ed7VxctJ67vvO9pXVyy5ZRntJsBOrPr3O/2lNAck5sh6w/W5eVi+J6Xcou2xi0USNegpkHmC5aBs9tDTtVJhJiq0dYYoIMRLeSoW3bfnKB/wAmPB7kLNsvaJYA2C6cJxATFNtSQ7hhe3PiY1Xp+nk4xVEzxxnBanRrNpvBtNhLnQBq57v1+vFZJtTfPym0l7fUADWTrAznvJPklX3DXewOe9sdEawFSqZ6MGCQDv0y5qNvi7H2d+CoAHYQ7IyIM7+IIII3EFXOTkV6fDGD5tmz0zme7/aEeU1slpa9oc0ggtaQQZGkHzCXlcMVscr5GN7UTUa0MiQ6TOWUFM2Xc/l4qUACMAtZemhJ2xaqHNF8qG2n2wpWJjcQx1H+pTBiQNXE7gpaytzP63hYXtffZtFtqvOgeWNHBlMloHfBPetY405UZydGjWb0k4sM0DnEhrpOekZCTyVus1ubUYHsMg/qOR5LPvRnRZSf8otDC90TTYQThYNXtABBdnviJyzWiWqkRVdUDQ2nXGNpBEOc0w5wA0xNNM9uI71eSEauI0muSLvQkvoGYw1T3zSqZHknlgrYnkHPL3hM7xOdP/8AUebKgTi6v8Q/d94XMvki+xIWmAwnlwStlb1B2D2BEr+qexHsjuoOwewLrS2M3yR19O69NoyBbUPe11ID/cVXbUz5xoe6GYhilxAw785yU9fRPT0Y+pVz/wBVFTdPY6zV6dMvFTrjPC8DPgeryKcI2wcqRnraFkLoc9uZIHXfEE1Gg5HdhYf9Ssex3QY6nyfD6lMuwknMiQDPMuHcmm1+w9Kzvpij6rmknpHPJkOAyLS3c7yR9hrF0b63q5in6uLcJzxOP14y4LfOl09jCF6ty4FJlUrbramvZrRTZRcGtdSxGWtPWxuGpHABVett7a/tfwM+C444JSVmzlRrNpuQWmm9gDceGWOIGTgQQJiWgkAEhUS8LA+lUcyoOs0wYnPmOIKr9l9IVsDhFdwnIwGjLwW3UX4jZSSXS0uxGJM5jRW8NR3HHK0ZFSsr31mwSGgGRnxGfCd3er/szZWseHVHEREAGPEplb7U2paqjgBm7LL6LRAnw807szvaP15J4472xTlqL6DKToUoLuZkeAHuUXd9tLQ0bjjkdgkR5qWpVQ5oc0yDoulozDoIIJABBBcKAKhVPWPaUERxzQXK+Sigt96dWQdZvaEzpnM9p9qeWc9Ydo9q8nD8T0iqbZXe+q6gKYxEUqziN+Gm6XRxMbk6oPvAQBAOM0RGAkPZTZIbrALaIzGRIO8om2VtfR6B9Mw7/uqc7wHkNMHcYOR3IULxt7mNf1AHtNVvVp9Y4g7FkZa7r74yXp4Ph3E7pcfs7UNsNRlP5oF5rsAAphk9V1fGQIB6rQSfqplfV3Wy0UxXrlrgGVHSXNDw1rnue0gCdQ+ByOidvN4NB6rA8GsZaykXj5pjqr2vEzibExqQd6ZX7eNtptw13N6zrRTLQxnVJ/xgCPrdLOXAcAtX+yo3arSW277RWZQpQGglgJFQO3yRAbkAZ9ikrvvFxJFQs0BGGRxmZJTDpJoUDxoUj+AJpQpTWJ4t9/8Adc6Vws45bSom6FZ7/UDSJ+sBpylPaNmrlslrf5h8VUbutL21sIcQ3EcU8JzhXZ1jc8NNOq9o3wAcXedFpCcWt+SJ/Sxtd9rl5byJ8wsX2zu7oLwrNLcnVHPAH1H/ADgjhkStsp3WKUuBJJGHOIz/AOFku1VyRbXtAe7GQW5FxxOyJPs8FeK27Yptdiy7AX03B1pwFpaQdxghTe0+1DKTbFRpVKWKniLxJwtxgMZTfEuzkk8IB4JudmBYKLarTOOm2q3IFoLmguA7CfAhVrZzYOrbsdeRGMBxObi55xer2Zkn/jaEN2ipyuKJ7ai222y9GbTZ6YYXBzKlN5cxxAOU6jIzBAPmoult3V62BrGuIgOzcRmDIByOm9bJfuy4tF2myu6zhSaGOOvSUmjA6d0kZ8nFeeHsgkQWkZEHMgjXcnHFC7owcmTtfby1YXfONyA/+Nm8xwXbr22tbqtOm6q0B0RDKe8dUaanLxUbd1JjnYahwhxDQ/6rz/hk/wAIdE8pV2ujZOgwMqY6OJoGMscCAGsqAnCTiJJFMmOeolbdOO3+DSk1ZK2yqenIJGuQnODpkrXYqDn2ZrWPax4eCC4n1Wux5DmZHiu1b7sjmta9zJEMcHAgS31mwd+RyOaRNsoU2uFm+TgumQ8Pgzxjcsox0sG7Ett6TK7rPTbXY1/Sw5oLS4tc07t2ceKPduz1OkxzqeLEQwkucSDMg5btB4KvWi7sT3OLqLQ7CQGlow4fqlwc4ZyZkHPdkrLQtNUjDUwNGXXaCSAJOYcDIzVyVxp8E9zMvSZTHy1gcAYoDzqPIzCpVpskeq4xMQc/PvVs9KVUtt4BJMUGQ4gCes85CBGqptW2ZIglGNA+Q9gYBVYTnD265/SG7RehrFebXdC4TDBUBgb2TijwXnGjbAHNPAg+BW+3fZ8NKlBdL6BrHFGTqrC4tEbslGR/T/BrkjjSHSOcBAJJ8dyd0zAb2z7lH2C1B5eAcwdOR0PjKkXDMKYlMnLsObTwB8xCXuG0dd7N0kjuIHv8k1uscOzxUdRqFmcwSTnMb881u1aILugoex26pAJGJvHXzCk2WgESNPfwKlxaCxVErGGnsPsXG1wdPj7ElbbQBTfn9E+xTYyqFcQJQXIWZ5SfLjExOsFPqRzSjjqkWrgjDQqO2MrK5t+PmqZ4V6w8YPuUVQ2qrCiymMGFjCwdUkwctSfZG6ZhTW3rZs4PC0n8VMlUmm/JdeFtR2N4pNbk+7bi04y+WBxdiJwb4aOPBjR2Dmo68r7q2jCKpBwkkQ0Ay5rGkk78qbfPio8oBattmsYxW6RqtlM2Syn/AOvTHgIRKVQCq2Tq10c4gqMrms677H8ncGnBDiY0BIykHel9nLjqNc59V5qPIgSScI1MTxy8FCaUP6eXk+TJyy7Mh4LmvioZInNue4jWFO3Ix2HC7quEtI4Ee0c+aY2S0mmROilKlrAqNducPNuXsI/lWcY9zGUm+QtufEB3eN/6zSr7HS+aq4RVa13W3PDoMAzpMgx/BqkL7qYn0yNzTI4zp7FK3PSp1aTmg9eMjBniAcsxPbHFdmHuib2JN1noWqlJAe2ZjQg7xG4n2pHZm7KdLp202jCK8iOPRU853qOslNzHFzJDgYcI1g6OG/NSOy9idT6bM4H1n1QHRINSCWgjVoOhPFdDi1uFkx0wxkEgBrRv3uJ9zfNYb6UbiNC3vqBmGlX67HDQugdL2HESY/iWisvgftCo1zspOHTPAAI/CVLbTXVRt1ldSc5uYL2O3sc2YeOIByPEEjekn3FyYjcF2trBwLgMiCIzzDoILhhnUzOUKx3bsxQplzxULXhj8DajqQaSabmhpc0nIk65J/S2HLLM2mHgP9Z7gJBcYkcYGg/umv8A0Q/7Vv8AKfinCpNtzcfwbL1GXDHTBXf3Je4tm31aeKvgLi5z/mngt62hznPM+IUu3Ylpz+c/nCW2epCz2dlPqlwBxODYxGSRO85EDPgpqneaxcVdJk6m96ohjsmGgRjkEGHPkZGcwU9qXSeieBicXseHSZMkECPE+SUtN+taRiyG86xzRbZaQ5sYQ8ajInLiII9qqxW0Zb6RKFD5TSFcPc5tGnRwiWy+AS6WmfpaduqrFp2Aa4yyvgG9tWTHY5gz7wO9aLf9yGrU6SmzCYgnGTPMGoSQYy17lA2/Zh+GGVXDPMVa1I9Xh1KYKzbnexp9GkgP3UPAkWunPDo3keMrQrDVFGztYX43tYGEmW8dATkBKaWSzVnNMBjs/o1JAy4ls+SYW+lWZrSeRxZDx3wZHeENt8kJE1cdNuEvbqTB4jD/AMqRDc1F7POApZ6kkn3TzUtiWsFsJklZH4WPcCQYBaRycMXkUytBmpMZHQSAc9S12mu4+K5brY5lmcARDiBmJInWORCYWG8gRDsx5jsWvBJN2duHOSP42S0g8HN39hE9qkWWt7fXAqNI9ZmTiOMDJ3kQmliqgNk9ZuhO8DnyUjZxRAJaQM5Ic6cxvAnzTZJGVX5ktzaTkY8jwKTqWs4SN0fWI8tFJW5wewhozGekDLtz4rN/SHtH0NHomH5yqDPFtPQ9507iuScGpbdy09iPvL0khlV7abA9jTAdMYo1PZMoLNXVM0Fr04+BWzVHU+aI2i79BSRohAUguFQR1KTRHVbG1wcKrWPaXB0PZiAdhAnX9Si07qs/2ND+kFKVKWR7kk2krWOInJjb9m0Po0qA/wDC0o7bvp/Us/8A67finTaISjaKfSiTqYm6gMI9XC0GA1uEDjA3J5dllyEkSV11mDqeHjInhO9RVF7cZD2AO4tJaQdHQRwcD3EKJrTRnJ2T9ssXVOWe5QFa8opwTmxw94PtU5StXzZa44oza46kc+az29bTjtD2NdGeI74AHxISeyMyZtO07WkYiZPATkMpPASj2X0jGiZps/mOsE7gch59maot8sLHtl2IHPIRmP8AmUwqWvLNa43StFpGlP8AS1aXvy6Ngn6LAZ7S6Spi6fSLhbV6VwOIEtJnqvJg9jc9OIWOm0GGnvTiz2mZDtDr2cV0KYUi7uvJpqGp0oE5Y3ZicyQ1u8md8DVXy53dJSY9rsTcOvF0nEeHDTeOSxvZa5n2m3dA2IEPLyJDaWrnawdwGWZIW/0KLWNDWiGtAAA3AaLPdNmr01sMzRKTNKNSpSFw0uSEQQF6Wzo6TnNe0EREiRrv4du5V520dfTEB2Nb7wrRe9zY2nCDnqFRLVYqtF4ZgeWkkNdhJww0kNdykAA8DG4JwaTpia8DupedV+TnmPAeQRflLwA0PdhGgDjAz4TAzUELTanerZqn9N/wQFO3k5War/TI9sLr6aXdIzv7EyTOufbmgoi0XReL3OwUarWycIOFpDZynrHcijY68XeswjtqD3I+jvIN/BOU6gGrg3j1sPvSjbdZm/4hB5tqPcfDF7FFWPYC2DFjAhwwu6+cYg7LnLQpmy+i6m4dcvB39Zp9oKX/ACfO/wCi46lxRJ030GDLFuOVOq/UcmlBloY4kU3kGJDXscwE7mhzwMyg70Y0nRiq1SYA+hoBA+jwhKWf0Z0mOBbWrAjgWDzDVFx4o6tWNrchr2vWtAp1abqbZkYoMnk4dUjsTSz23PVaey7QKeB/zg/jAM9s6qCtuw1FzsVMBp+qeszzzHmpbObYjbnvo0zxaciNxCsZotLQ+m7q6teNWHex3EKpXtcVSkPVgcWwB3HTuKb3RtxRoOjGXN0e09ae/QHsVxbIki4Orubkcjw+ifund2LIvShYi20tqyS2oIz3OZAI7Ig+K0f/AKvsr8mVJbuxAyORiVUvSI9laxuLCHOY5r2gesc8JganJx8Fo0SjLnPzQSMEcfBBY2M3Bz0AUgaqO2ouNHQLP07vei02EoGrl3I1J44/r9SrRLDtpFKGkuCqI7uKUFQeSsQpTb1QoLaFnR1GP0DvaIafLB/Kp6lUGnNRu1FPFQkatcD49X2kLLKrixEfVvMhviPEf2VXuyzhzqlZ5ze6G/dblPecXknFttXzc8goW7ryIptbUa5paImDBG45ad643JtbCSHF93Yag6rogyJVcdYqjXjGBHEHfuVjfb2nRw8VG3jaAYAIzIWmKcroqiOr1Mz3/r9c0pSfB/WiYVXzP3j7VL3NX6O0MdAlrsQDgCMQzaSDrBg5rr4QJW6Nu9HuyPySz46g+fqhpeYzawT0dPuBk8zyVq6JZI30j2z67f6bPgjD0l2vjT/phTrR0e3ma0Ka6Gc1k49J9r/yv6f90b96Nq4Uv5D+ZPWg9vM1fol3ollI9Klq+rS/kd+ZHHpWtP1KP8rvzJ64i9vM1L5MOSHyULL/AN69o+zo+D/zI49LFo+zo+D/AMyetC9vM0z5IuiyLNP3sV/sqPg/8y7+9ev9lS8H/mRrQe3maYLIh8mWaD0sV/sqX4/zIH0sV/sqX4/zJ60L2+Q0wU10U1mP716/2VL8f5kB6WK32VL8f5k9cQ9vkNRwLgprMR6Wq32NL8f5l0elqt9jS/H+ZPXEXt8hqIoSCCAQRBBEgg6gg6hU2/fQ3Y7Q7HTDqDtSKRHRu/0HJv8ApjsUEPS9W+xpfj/Mjfvir/Y0vx/mRrXkPbz8Dat6I6NMkVWVI+jVp1Jb3yDHeFBXnsSKLHOoWms3C1xwuMgwCYyjgrN++Kt9jS/H8VA7RbbdPRqnoGMd0dQzTLs+odW6LWOSPBEvTzW9GfNv6tHrDvYwnxLUFBdMQgjWzCjd6YRHnNKwkKmui4TdMPi96JTfKJPJIykmUPQV3pYHcmeEolSmeKeoVD6lajPJC21w6m5vFp8dR5qNpu1XalRZym3sOit2h/U7Pcf7IlTNdvBhbiBGpMc5zCa1bc0DMrmUWyTlWiOCi7ZThw7z4f8AKXrXw3n4JlUteME7gt8cJJ2xMTu+yy8kjJsOPfp5pfEW1SRrx5p7ZqYAAjXU/diPanNbZ+s9/wAywvBgzLWjTOS4hd0ovsQnTC7PVnVbQ1jzLSHZQBo0kadit/7CZOnmU12c2DqUHCvXq0w5ulGnLpxAtOJ5jQGYA71ZejWGSDTN45JNckJ+wGcD4lE/YTJ0PirCKaL0Oaii+pLyQZuBnPxRf2E3n4/2Vh6FF6BOg6kvJAG4W8/EfBAXC3n5fBWDol3ogimHUl5K+dn28/L4Lv7Abz8vgrCaCL0KdC6kvJXjcDefl8EBs+3n5fBWE0EYUU6DqS8lbOz7eJ8vgi/sFvPy+Csj6KL0CKH1JeSuG4xz8vgi/sMc/L4KxuoIfJ0UHUl5K7+whz8vggLhB4+Ssgs6MKcJ0xdWXkolejhtRpR1QWAnf1gCeW9NL4vUWdofZarOkDgNWvIGc5aEGMJ1EOKNtO7521HmW+DGtVMNILeCVOwzTkklfKLCNo7C7rVrB84fW6KrgZPFrT6o5IKvQEE9Jy2blgO8otSmjhObfY8FNrsbHYssLXS4ZTmIyWNbF2RxCQjPLxSp5+H61STzmsixTCiOXBURX1EmwoQGq45vilabc0YhZtFEJe1AlogEmdMoiCJmezKN6ga11uO5XKsxNH0VS2JKa+5Cm1Szhjg08Qrs6y8lV77uOq+tNNriIGmk+5awlvuS0TF0XAa7A4OAbO8SZjPRW27bjFMZkHuUHcVB1CkGk5nMx2RrvPPmnzra7iV1PJEz0ss5ADIy3aRxSMZqCsFpJqsBO/3FTu9YzlqdmkVSFIRYzRkUaqSgyBauldQAXCusaukIzU6A6WIuFKlFATEJlqM0IOQEoAI9FAR3IBACRGa6BmjOQCKAEIpSkIpGiYjMb7aXvtESZqP05VI9yhamz1drQ40a0HMHonwR2wtI9G9PHbKr+DKhy/jqtWjOpcCfL4LSHf8AJWflL7I8ymzOGoI5QR7kF6UNI8T+u5dVGBUOkjQmfYiVapOpJ7V1BczZqhHDz9iKafPyXUFiUEcz9fooBnYggkM7B5LmBBBAhN7UUN5exdQTA4QiwggmhADQV02cIILVIQrYrKBUaeBUzGaCCBoOihBBMBRCEEEwOn3owCCCADkIoQQTEFcuoIIGJkILqCAClBoXUECDQk3ugHkJQQVCG/omsTcFaoJxDBTMxBEY5A3Z81d6sYoBz4cUEFtjVxFm+bES8b8kEEEzM//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1" name="Metin kutusu 10"/>
          <p:cNvSpPr txBox="1"/>
          <p:nvPr/>
        </p:nvSpPr>
        <p:spPr>
          <a:xfrm>
            <a:off x="4653840" y="3837495"/>
            <a:ext cx="792088" cy="251817"/>
          </a:xfrm>
          <a:prstGeom prst="rect">
            <a:avLst/>
          </a:prstGeom>
          <a:noFill/>
        </p:spPr>
        <p:txBody>
          <a:bodyPr wrap="square" rtlCol="0">
            <a:spAutoFit/>
          </a:bodyPr>
          <a:lstStyle/>
          <a:p>
            <a:r>
              <a:rPr lang="tr-TR" sz="1200" dirty="0" smtClean="0">
                <a:solidFill>
                  <a:prstClr val="white"/>
                </a:solidFill>
                <a:latin typeface="Arial" panose="020B0604020202020204" pitchFamily="34" charset="0"/>
                <a:cs typeface="Arial" panose="020B0604020202020204" pitchFamily="34" charset="0"/>
              </a:rPr>
              <a:t>İletişim</a:t>
            </a:r>
            <a:endParaRPr lang="tr-TR" sz="1200" dirty="0">
              <a:solidFill>
                <a:prstClr val="white"/>
              </a:solidFill>
              <a:latin typeface="Arial" panose="020B0604020202020204" pitchFamily="34" charset="0"/>
              <a:cs typeface="Arial" panose="020B0604020202020204" pitchFamily="34" charset="0"/>
            </a:endParaRPr>
          </a:p>
        </p:txBody>
      </p:sp>
      <p:sp>
        <p:nvSpPr>
          <p:cNvPr id="13" name="Metin Yer Tutucusu 12"/>
          <p:cNvSpPr txBox="1">
            <a:spLocks noGrp="1"/>
          </p:cNvSpPr>
          <p:nvPr>
            <p:ph type="body" sz="half" idx="2"/>
          </p:nvPr>
        </p:nvSpPr>
        <p:spPr>
          <a:xfrm>
            <a:off x="63500" y="2283675"/>
            <a:ext cx="5588620" cy="2788456"/>
          </a:xfrm>
          <a:prstGeom prst="rect">
            <a:avLst/>
          </a:prstGeom>
          <a:noFill/>
        </p:spPr>
        <p:txBody>
          <a:bodyPr wrap="square" rtlCol="0">
            <a:spAutoFit/>
          </a:bodyPr>
          <a:lstStyle/>
          <a:p>
            <a:endParaRPr lang="tr-TR" sz="1800" dirty="0">
              <a:solidFill>
                <a:schemeClr val="tx2"/>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Hasta hakları uygulama yönergesi </a:t>
            </a:r>
            <a:r>
              <a:rPr lang="tr-TR" sz="1800" dirty="0" smtClean="0">
                <a:solidFill>
                  <a:schemeClr val="tx2"/>
                </a:solidFill>
                <a:latin typeface="Arial" panose="020B0604020202020204" pitchFamily="34" charset="0"/>
                <a:cs typeface="Arial" panose="020B0604020202020204" pitchFamily="34" charset="0"/>
              </a:rPr>
              <a:t>kaldırıldı.</a:t>
            </a:r>
          </a:p>
          <a:p>
            <a:pPr lvl="0"/>
            <a:r>
              <a:rPr lang="tr-TR" sz="1800" dirty="0" smtClean="0">
                <a:solidFill>
                  <a:schemeClr val="tx2"/>
                </a:solidFill>
                <a:latin typeface="Arial" panose="020B0604020202020204" pitchFamily="34" charset="0"/>
                <a:cs typeface="Arial" panose="020B0604020202020204" pitchFamily="34" charset="0"/>
              </a:rPr>
              <a:t> (05 Aralık 2014 tarihli ve 64047795 sayılı Sağlık Hizmetleri Genel Müdürlüğü’ nün yönerge değişikliği yazısıyla)</a:t>
            </a:r>
          </a:p>
          <a:p>
            <a:pPr lvl="0"/>
            <a:endParaRPr lang="tr-TR" sz="1800" dirty="0">
              <a:solidFill>
                <a:schemeClr val="tx2"/>
              </a:solidFill>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tr-TR" sz="1800" dirty="0">
                <a:solidFill>
                  <a:schemeClr val="tx2"/>
                </a:solidFill>
                <a:latin typeface="Arial" panose="020B0604020202020204" pitchFamily="34" charset="0"/>
                <a:cs typeface="Arial" panose="020B0604020202020204" pitchFamily="34" charset="0"/>
              </a:rPr>
              <a:t>Hasta hakları </a:t>
            </a:r>
            <a:r>
              <a:rPr lang="tr-TR" sz="1800" dirty="0" smtClean="0">
                <a:solidFill>
                  <a:schemeClr val="tx2"/>
                </a:solidFill>
                <a:latin typeface="Arial" panose="020B0604020202020204" pitchFamily="34" charset="0"/>
                <a:cs typeface="Arial" panose="020B0604020202020204" pitchFamily="34" charset="0"/>
              </a:rPr>
              <a:t>genelgesi (2014/32 sayılı Hasta Hakları Uygulamaları konulu genelge) yayınlandı.</a:t>
            </a:r>
            <a:endParaRPr lang="tr-TR" sz="1800" dirty="0">
              <a:solidFill>
                <a:schemeClr val="tx2"/>
              </a:solidFill>
              <a:latin typeface="Arial" panose="020B0604020202020204" pitchFamily="34" charset="0"/>
              <a:cs typeface="Arial" panose="020B0604020202020204" pitchFamily="34" charset="0"/>
            </a:endParaRPr>
          </a:p>
          <a:p>
            <a:endParaRPr lang="tr-TR" dirty="0">
              <a:solidFill>
                <a:schemeClr val="tx2"/>
              </a:solidFill>
              <a:latin typeface="Arial" panose="020B0604020202020204" pitchFamily="34" charset="0"/>
              <a:cs typeface="Arial" panose="020B0604020202020204" pitchFamily="34" charset="0"/>
            </a:endParaRPr>
          </a:p>
        </p:txBody>
      </p:sp>
      <p:pic>
        <p:nvPicPr>
          <p:cNvPr id="4" name="İçerik Yer Tutucusu 3"/>
          <p:cNvPicPr>
            <a:picLocks noGrp="1" noChangeAspect="1"/>
          </p:cNvPicPr>
          <p:nvPr>
            <p:ph idx="1"/>
          </p:nvPr>
        </p:nvPicPr>
        <p:blipFill>
          <a:blip r:embed="rId3"/>
          <a:stretch>
            <a:fillRect/>
          </a:stretch>
        </p:blipFill>
        <p:spPr>
          <a:xfrm>
            <a:off x="5868144" y="2290541"/>
            <a:ext cx="2987824" cy="3075063"/>
          </a:xfrm>
          <a:prstGeom prst="rect">
            <a:avLst/>
          </a:prstGeom>
        </p:spPr>
      </p:pic>
      <p:pic>
        <p:nvPicPr>
          <p:cNvPr id="15" name="Resim 14"/>
          <p:cNvPicPr>
            <a:picLocks noChangeAspect="1"/>
          </p:cNvPicPr>
          <p:nvPr/>
        </p:nvPicPr>
        <p:blipFill>
          <a:blip r:embed="rId4"/>
          <a:stretch>
            <a:fillRect/>
          </a:stretch>
        </p:blipFill>
        <p:spPr>
          <a:xfrm>
            <a:off x="0" y="1052736"/>
            <a:ext cx="2103302" cy="1085182"/>
          </a:xfrm>
          <a:prstGeom prst="rect">
            <a:avLst/>
          </a:prstGeom>
        </p:spPr>
      </p:pic>
    </p:spTree>
    <p:extLst>
      <p:ext uri="{BB962C8B-B14F-4D97-AF65-F5344CB8AC3E}">
        <p14:creationId xmlns:p14="http://schemas.microsoft.com/office/powerpoint/2010/main" val="15330504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8100392" cy="706090"/>
          </a:xfrm>
        </p:spPr>
        <p:txBody>
          <a:bodyPr>
            <a:noAutofit/>
          </a:bodyPr>
          <a:lstStyle/>
          <a:p>
            <a:r>
              <a:rPr lang="tr-TR" sz="2800" b="1" dirty="0" smtClean="0"/>
              <a:t>Hasta Hakları Uygulamaları Genelgesi</a:t>
            </a:r>
            <a:br>
              <a:rPr lang="tr-TR" sz="2800" b="1" dirty="0" smtClean="0"/>
            </a:br>
            <a:r>
              <a:rPr lang="tr-TR" sz="2800" b="1" dirty="0" smtClean="0"/>
              <a:t>Genelge 2014 / 32</a:t>
            </a:r>
            <a:endParaRPr lang="tr-TR" sz="28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r>
              <a:rPr lang="tr-TR" sz="2400" b="1" dirty="0" smtClean="0"/>
              <a:t>	</a:t>
            </a:r>
            <a:endParaRPr lang="tr-TR" sz="2400" dirty="0" smtClean="0"/>
          </a:p>
          <a:p>
            <a:pPr marL="0" indent="0" algn="just">
              <a:buNone/>
            </a:pPr>
            <a:r>
              <a:rPr lang="tr-TR" sz="2400" dirty="0" smtClean="0"/>
              <a:t>	</a:t>
            </a:r>
            <a:r>
              <a:rPr lang="tr-TR" sz="2800" dirty="0" smtClean="0"/>
              <a:t>06.11.2014 tarihli Hasta Hakları Uygulamaları Genelgesi (Genelge 2014 / 32) yayımlanarak yürürlüğe girmiştir.</a:t>
            </a:r>
          </a:p>
          <a:p>
            <a:pPr marL="0" indent="0" algn="just">
              <a:buNone/>
            </a:pPr>
            <a:endParaRPr lang="tr-TR" sz="2800" dirty="0" smtClean="0"/>
          </a:p>
          <a:p>
            <a:pPr marL="0" indent="0" algn="just">
              <a:buNone/>
            </a:pPr>
            <a:r>
              <a:rPr lang="tr-TR" sz="2800" dirty="0"/>
              <a:t>	Hasta Hakları Uygulamaları anılan yönetmelik ve 2014 / 32 sayılı genelge hükümlerine göre yürütülecektir</a:t>
            </a:r>
            <a:r>
              <a:rPr lang="tr-TR" sz="2800" dirty="0" smtClean="0"/>
              <a:t>.</a:t>
            </a:r>
          </a:p>
          <a:p>
            <a:pPr marL="0" indent="0" algn="just">
              <a:buNone/>
            </a:pPr>
            <a:endParaRPr lang="tr-TR" sz="2800" dirty="0" smtClean="0"/>
          </a:p>
          <a:p>
            <a:pPr marL="0" indent="0" algn="just">
              <a:buNone/>
            </a:pPr>
            <a:r>
              <a:rPr lang="tr-TR" sz="2800" dirty="0"/>
              <a:t>	</a:t>
            </a:r>
            <a:r>
              <a:rPr lang="tr-TR" sz="2800" dirty="0" smtClean="0"/>
              <a:t>05.12.2014 </a:t>
            </a:r>
            <a:r>
              <a:rPr lang="tr-TR" sz="2800" dirty="0"/>
              <a:t>tarihli Makam Oluru ile 26.04.2005 tarihinde yayımlanarak yürürlüğe giren Hasta Hakları Uygulama Yönergesi yürürlükten kaldırılmıştır.</a:t>
            </a:r>
          </a:p>
          <a:p>
            <a:pPr marL="0" indent="0" algn="just">
              <a:buNone/>
            </a:pPr>
            <a:endParaRPr lang="tr-TR" sz="2800" dirty="0"/>
          </a:p>
          <a:p>
            <a:pPr marL="0" indent="0" algn="just">
              <a:buNone/>
            </a:pPr>
            <a:endParaRPr lang="tr-TR" sz="2800" dirty="0" smtClean="0"/>
          </a:p>
          <a:p>
            <a:pPr marL="0" indent="0" algn="just">
              <a:buNone/>
            </a:pPr>
            <a:r>
              <a:rPr lang="tr-TR" sz="2400" b="1" dirty="0"/>
              <a:t>	</a:t>
            </a:r>
            <a:endParaRPr lang="tr-TR" sz="2400" dirty="0"/>
          </a:p>
        </p:txBody>
      </p:sp>
    </p:spTree>
    <p:extLst>
      <p:ext uri="{BB962C8B-B14F-4D97-AF65-F5344CB8AC3E}">
        <p14:creationId xmlns:p14="http://schemas.microsoft.com/office/powerpoint/2010/main" val="72350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8100392" cy="706090"/>
          </a:xfrm>
        </p:spPr>
        <p:txBody>
          <a:bodyPr>
            <a:noAutofit/>
          </a:bodyPr>
          <a:lstStyle/>
          <a:p>
            <a:r>
              <a:rPr lang="tr-TR" sz="2800" b="1" dirty="0" smtClean="0"/>
              <a:t>En Temel Hasta Hakları</a:t>
            </a:r>
            <a:endParaRPr lang="tr-TR" sz="2800" b="1" dirty="0"/>
          </a:p>
        </p:txBody>
      </p:sp>
      <p:sp>
        <p:nvSpPr>
          <p:cNvPr id="3" name="2 İçerik Yer Tutucusu"/>
          <p:cNvSpPr>
            <a:spLocks noGrp="1"/>
          </p:cNvSpPr>
          <p:nvPr>
            <p:ph idx="1"/>
          </p:nvPr>
        </p:nvSpPr>
        <p:spPr>
          <a:xfrm>
            <a:off x="0" y="980728"/>
            <a:ext cx="9144000" cy="5877272"/>
          </a:xfrm>
        </p:spPr>
        <p:txBody>
          <a:bodyPr>
            <a:noAutofit/>
          </a:bodyPr>
          <a:lstStyle/>
          <a:p>
            <a:pPr marL="457200" indent="-457200" algn="just">
              <a:buFont typeface="+mj-lt"/>
              <a:buAutoNum type="alphaLcParenR"/>
            </a:pPr>
            <a:endParaRPr lang="tr-TR" sz="2800" dirty="0" smtClean="0"/>
          </a:p>
          <a:p>
            <a:pPr marL="457200" indent="-457200" algn="just">
              <a:buFont typeface="+mj-lt"/>
              <a:buAutoNum type="alphaLcParenR"/>
            </a:pPr>
            <a:r>
              <a:rPr lang="tr-TR" sz="2800" dirty="0" smtClean="0"/>
              <a:t>Hizmetten </a:t>
            </a:r>
            <a:r>
              <a:rPr lang="tr-TR" sz="2800" dirty="0"/>
              <a:t>Genel Olarak Faydalanma,</a:t>
            </a:r>
          </a:p>
          <a:p>
            <a:pPr marL="457200" indent="-457200" algn="just">
              <a:buFont typeface="+mj-lt"/>
              <a:buAutoNum type="alphaLcParenR"/>
            </a:pPr>
            <a:r>
              <a:rPr lang="tr-TR" sz="2800" dirty="0"/>
              <a:t>Bilgilendirme ve Bilgi İsteme,</a:t>
            </a:r>
          </a:p>
          <a:p>
            <a:pPr marL="457200" indent="-457200" algn="just">
              <a:buFont typeface="+mj-lt"/>
              <a:buAutoNum type="alphaLcParenR"/>
            </a:pPr>
            <a:r>
              <a:rPr lang="tr-TR" sz="2800" dirty="0"/>
              <a:t>Sağlık Kuruluşunu ve Personelini Seçme ve Değiştirme,</a:t>
            </a:r>
          </a:p>
          <a:p>
            <a:pPr marL="457200" indent="-457200" algn="just">
              <a:buFont typeface="+mj-lt"/>
              <a:buAutoNum type="alphaLcParenR"/>
            </a:pPr>
            <a:r>
              <a:rPr lang="tr-TR" sz="2800" dirty="0"/>
              <a:t>Mahremiyet,</a:t>
            </a:r>
          </a:p>
          <a:p>
            <a:pPr marL="457200" indent="-457200" algn="just">
              <a:buFont typeface="+mj-lt"/>
              <a:buAutoNum type="alphaLcParenR"/>
            </a:pPr>
            <a:r>
              <a:rPr lang="tr-TR" sz="2800" dirty="0"/>
              <a:t>Rıza,</a:t>
            </a:r>
          </a:p>
          <a:p>
            <a:pPr marL="457200" indent="-457200" algn="just">
              <a:buFont typeface="+mj-lt"/>
              <a:buAutoNum type="alphaLcParenR"/>
            </a:pPr>
            <a:r>
              <a:rPr lang="tr-TR" sz="2800" dirty="0"/>
              <a:t>Güvenli Ortamda Sağlık Hizmeti Alma,</a:t>
            </a:r>
          </a:p>
          <a:p>
            <a:pPr marL="457200" indent="-457200" algn="just">
              <a:buFont typeface="+mj-lt"/>
              <a:buAutoNum type="alphaLcParenR"/>
            </a:pPr>
            <a:r>
              <a:rPr lang="tr-TR" sz="2800" dirty="0"/>
              <a:t>Dini Vecibelerini Yerine Getirebilme,</a:t>
            </a:r>
          </a:p>
          <a:p>
            <a:pPr marL="457200" indent="-457200" algn="just">
              <a:buFont typeface="+mj-lt"/>
              <a:buAutoNum type="alphaLcParenR"/>
            </a:pPr>
            <a:r>
              <a:rPr lang="tr-TR" sz="2800" dirty="0"/>
              <a:t>Saygınlık Görme ve Rahatlık,</a:t>
            </a:r>
          </a:p>
          <a:p>
            <a:pPr marL="457200" indent="-457200" algn="just">
              <a:buFont typeface="+mj-lt"/>
              <a:buAutoNum type="alphaLcParenR"/>
            </a:pPr>
            <a:r>
              <a:rPr lang="tr-TR" sz="2800" dirty="0"/>
              <a:t>Ziyaretçi ve Refakatçi Bulundurma,</a:t>
            </a:r>
          </a:p>
          <a:p>
            <a:pPr marL="457200" indent="-457200" algn="just">
              <a:buFont typeface="+mj-lt"/>
              <a:buAutoNum type="alphaLcParenR"/>
            </a:pPr>
            <a:r>
              <a:rPr lang="tr-TR" sz="2800" dirty="0"/>
              <a:t>Şikayet ve Dava Hakkı</a:t>
            </a:r>
          </a:p>
          <a:p>
            <a:pPr marL="0" indent="0" algn="just">
              <a:buNone/>
            </a:pPr>
            <a:r>
              <a:rPr lang="tr-TR" sz="2800" dirty="0"/>
              <a:t>	</a:t>
            </a:r>
            <a:endParaRPr lang="tr-TR" sz="2800" dirty="0" smtClean="0"/>
          </a:p>
          <a:p>
            <a:pPr marL="0" indent="0" algn="just">
              <a:buNone/>
            </a:pPr>
            <a:r>
              <a:rPr lang="tr-TR" sz="2400" b="1" dirty="0"/>
              <a:t>	</a:t>
            </a:r>
            <a:endParaRPr lang="tr-TR" sz="2400" dirty="0"/>
          </a:p>
        </p:txBody>
      </p:sp>
    </p:spTree>
    <p:extLst>
      <p:ext uri="{BB962C8B-B14F-4D97-AF65-F5344CB8AC3E}">
        <p14:creationId xmlns:p14="http://schemas.microsoft.com/office/powerpoint/2010/main" val="392468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Dünyada Hasta Hakları</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endParaRPr lang="tr-TR" sz="1400" dirty="0" smtClean="0"/>
          </a:p>
          <a:p>
            <a:pPr algn="just">
              <a:buFont typeface="+mj-lt"/>
              <a:buAutoNum type="arabicPeriod"/>
            </a:pPr>
            <a:r>
              <a:rPr lang="tr-TR" sz="2400" b="1" dirty="0" smtClean="0"/>
              <a:t>Nuremberg Kanunları</a:t>
            </a:r>
          </a:p>
          <a:p>
            <a:pPr marL="0" indent="0" algn="just">
              <a:buNone/>
            </a:pPr>
            <a:r>
              <a:rPr lang="tr-TR" sz="2400" b="1" dirty="0"/>
              <a:t>	</a:t>
            </a:r>
            <a:r>
              <a:rPr lang="tr-TR" sz="2400" dirty="0" smtClean="0"/>
              <a:t>Hasta Haklarıyla ilgili ilk resmi </a:t>
            </a:r>
            <a:r>
              <a:rPr lang="tr-TR" sz="2400" dirty="0" err="1" smtClean="0"/>
              <a:t>deklerasyon</a:t>
            </a:r>
            <a:r>
              <a:rPr lang="tr-TR" sz="2400" dirty="0" smtClean="0"/>
              <a:t>; Nuremberg Kanunları adı altında yayınlanmıştır. Bu kanun Nazi doktorlarının izin almadan mahkumlar üzerinde yaptıkları işlemler üzerine ortaya çıkmıştır. Buna göre, doktorlar yapacakları işlemler hakkında mutlaka mahkumları bilgilendirerek onaylarını almaları esasına dayanmaktadır.</a:t>
            </a:r>
          </a:p>
          <a:p>
            <a:pPr marL="457200" indent="-457200" algn="just">
              <a:buFont typeface="+mj-lt"/>
              <a:buAutoNum type="arabicPeriod" startAt="2"/>
            </a:pPr>
            <a:r>
              <a:rPr lang="tr-TR" sz="2400" b="1" dirty="0" smtClean="0"/>
              <a:t>Helsinki </a:t>
            </a:r>
            <a:r>
              <a:rPr lang="tr-TR" sz="2400" b="1" dirty="0" err="1" smtClean="0"/>
              <a:t>Deklerasyonu</a:t>
            </a:r>
            <a:endParaRPr lang="tr-TR" sz="2400" b="1" dirty="0" smtClean="0"/>
          </a:p>
          <a:p>
            <a:pPr marL="0" indent="0" algn="just">
              <a:buNone/>
            </a:pPr>
            <a:r>
              <a:rPr lang="tr-TR" sz="2400" dirty="0"/>
              <a:t>	</a:t>
            </a:r>
            <a:r>
              <a:rPr lang="tr-TR" sz="2400" dirty="0" smtClean="0"/>
              <a:t>Daha sonra 1963 yılında Helsinki </a:t>
            </a:r>
            <a:r>
              <a:rPr lang="tr-TR" sz="2400" dirty="0" err="1" smtClean="0"/>
              <a:t>Deklerasyonu</a:t>
            </a:r>
            <a:r>
              <a:rPr lang="tr-TR" sz="2400" dirty="0" smtClean="0"/>
              <a:t> yayınlanmıştır.</a:t>
            </a:r>
            <a:endParaRPr lang="tr-TR" sz="2400" dirty="0"/>
          </a:p>
          <a:p>
            <a:pPr marL="457200" indent="-457200" algn="just">
              <a:buFont typeface="+mj-lt"/>
              <a:buAutoNum type="arabicPeriod" startAt="3"/>
            </a:pPr>
            <a:r>
              <a:rPr lang="tr-TR" sz="2400" b="1" dirty="0" smtClean="0"/>
              <a:t>Lizbon Bildirgesi</a:t>
            </a:r>
          </a:p>
          <a:p>
            <a:pPr marL="0" indent="0" algn="just">
              <a:buNone/>
            </a:pPr>
            <a:r>
              <a:rPr lang="tr-TR" sz="2400" dirty="0"/>
              <a:t>	</a:t>
            </a:r>
            <a:r>
              <a:rPr lang="tr-TR" sz="2400" dirty="0" smtClean="0"/>
              <a:t>1981 yılında Dünya Tabipler birliği’ </a:t>
            </a:r>
            <a:r>
              <a:rPr lang="tr-TR" sz="2400" dirty="0" err="1" smtClean="0"/>
              <a:t>nin</a:t>
            </a:r>
            <a:r>
              <a:rPr lang="tr-TR" sz="2400" dirty="0" smtClean="0"/>
              <a:t> yayınlamış olduğu Lizbon Bildirgesi bulunmaktadır.</a:t>
            </a:r>
          </a:p>
          <a:p>
            <a:pPr marL="0" indent="0" algn="just" defTabSz="355600">
              <a:buNone/>
            </a:pPr>
            <a:endParaRPr lang="tr-TR" sz="2400" dirty="0" smtClean="0"/>
          </a:p>
        </p:txBody>
      </p:sp>
    </p:spTree>
    <p:extLst>
      <p:ext uri="{BB962C8B-B14F-4D97-AF65-F5344CB8AC3E}">
        <p14:creationId xmlns:p14="http://schemas.microsoft.com/office/powerpoint/2010/main" val="3883473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8100392" cy="706090"/>
          </a:xfrm>
        </p:spPr>
        <p:txBody>
          <a:bodyPr>
            <a:noAutofit/>
          </a:bodyPr>
          <a:lstStyle/>
          <a:p>
            <a:r>
              <a:rPr lang="tr-TR" sz="2800" b="1" dirty="0" smtClean="0"/>
              <a:t>Hasta Sorumlulukları</a:t>
            </a:r>
            <a:endParaRPr lang="tr-TR" sz="2800" b="1" dirty="0"/>
          </a:p>
        </p:txBody>
      </p:sp>
      <p:sp>
        <p:nvSpPr>
          <p:cNvPr id="3" name="2 İçerik Yer Tutucusu"/>
          <p:cNvSpPr>
            <a:spLocks noGrp="1"/>
          </p:cNvSpPr>
          <p:nvPr>
            <p:ph idx="1"/>
          </p:nvPr>
        </p:nvSpPr>
        <p:spPr>
          <a:xfrm>
            <a:off x="0" y="980728"/>
            <a:ext cx="9144000" cy="5877272"/>
          </a:xfrm>
        </p:spPr>
        <p:txBody>
          <a:bodyPr>
            <a:noAutofit/>
          </a:bodyPr>
          <a:lstStyle/>
          <a:p>
            <a:pPr marL="457200" indent="-457200" algn="just">
              <a:buFont typeface="+mj-lt"/>
              <a:buAutoNum type="alphaLcParenR"/>
            </a:pPr>
            <a:r>
              <a:rPr lang="tr-TR" sz="2400" dirty="0"/>
              <a:t>Başvurduğu sağlık kurum ve kuruluşunun kural ve uygulamalarına uygun davranma ve katılımcı bir yaklaşımla teşhis ve tedavi ekibinin bir parçası olduğu bilinciyle hareket etme,</a:t>
            </a:r>
          </a:p>
          <a:p>
            <a:pPr marL="457200" indent="-457200" algn="just">
              <a:buFont typeface="+mj-lt"/>
              <a:buAutoNum type="alphaLcParenR"/>
            </a:pPr>
            <a:r>
              <a:rPr lang="tr-TR" sz="2400" dirty="0"/>
              <a:t>Yakınmalarını, daha önce geçirdiği hastalıkları, gördüğü tedavileri ve tıbbi müdahaleleri, eğer varsa halen kullandığı ilaçları ve sağlığıyla ilgili bilgileri mümkün olduğunca eksiksiz ve doğru olarak verme,</a:t>
            </a:r>
          </a:p>
          <a:p>
            <a:pPr marL="457200" indent="-457200" algn="just">
              <a:buFont typeface="+mj-lt"/>
              <a:buAutoNum type="alphaLcParenR"/>
            </a:pPr>
            <a:r>
              <a:rPr lang="tr-TR" sz="2400" dirty="0"/>
              <a:t>Hekim tarafından belirlenen sürelerde kontrole gelme ve tedavinin gidişatı hakkında geri bildirimlerde bulunma,</a:t>
            </a:r>
          </a:p>
          <a:p>
            <a:pPr marL="457200" indent="-457200" algn="just">
              <a:buFont typeface="+mj-lt"/>
              <a:buAutoNum type="alphaLcParenR"/>
            </a:pPr>
            <a:r>
              <a:rPr lang="tr-TR" sz="2400" dirty="0"/>
              <a:t>Randevu tarih ve saatine uyma ve değişiklikleri ilgili yere bildirme,</a:t>
            </a:r>
          </a:p>
          <a:p>
            <a:pPr marL="457200" indent="-457200" algn="just">
              <a:buFont typeface="+mj-lt"/>
              <a:buAutoNum type="alphaLcParenR"/>
            </a:pPr>
            <a:r>
              <a:rPr lang="tr-TR" sz="2400" dirty="0"/>
              <a:t>İlgili mevzuata göre öncelik tanınan hastalar ile diğer hastaların ve personelin haklarına saygı gösterme,</a:t>
            </a:r>
          </a:p>
          <a:p>
            <a:pPr marL="457200" indent="-457200" algn="just">
              <a:buFont typeface="+mj-lt"/>
              <a:buAutoNum type="alphaLcParenR"/>
            </a:pPr>
            <a:r>
              <a:rPr lang="tr-TR" sz="2400" dirty="0"/>
              <a:t>Personele sözlü ve fiziki saldırıya yönelik davranışlarda bulunmama,</a:t>
            </a:r>
          </a:p>
          <a:p>
            <a:pPr marL="457200" indent="-457200" algn="just">
              <a:buFont typeface="+mj-lt"/>
              <a:buAutoNum type="alphaLcParenR"/>
            </a:pPr>
            <a:r>
              <a:rPr lang="tr-TR" sz="2400" dirty="0"/>
              <a:t>Haklarının ihlal edildiğini düşündüğünde veya sorun yaşadığında hasta </a:t>
            </a:r>
            <a:r>
              <a:rPr lang="tr-TR" sz="2400" dirty="0" smtClean="0"/>
              <a:t>hakları </a:t>
            </a:r>
            <a:r>
              <a:rPr lang="tr-TR" sz="2400" dirty="0"/>
              <a:t>birimine başvurma.</a:t>
            </a:r>
          </a:p>
          <a:p>
            <a:pPr marL="0" indent="0" algn="just">
              <a:buNone/>
            </a:pPr>
            <a:r>
              <a:rPr lang="tr-TR" sz="2800" dirty="0"/>
              <a:t>	</a:t>
            </a:r>
            <a:endParaRPr lang="tr-TR" sz="2800" dirty="0" smtClean="0"/>
          </a:p>
          <a:p>
            <a:pPr marL="0" indent="0" algn="just">
              <a:buNone/>
            </a:pPr>
            <a:r>
              <a:rPr lang="tr-TR" sz="2400" b="1" dirty="0"/>
              <a:t>	</a:t>
            </a:r>
            <a:endParaRPr lang="tr-TR" sz="2400" dirty="0"/>
          </a:p>
        </p:txBody>
      </p:sp>
    </p:spTree>
    <p:extLst>
      <p:ext uri="{BB962C8B-B14F-4D97-AF65-F5344CB8AC3E}">
        <p14:creationId xmlns:p14="http://schemas.microsoft.com/office/powerpoint/2010/main" val="31311216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226306" name="Picture 2" descr="C:\Users\Cuma Koçak\Desktop\kapak1.png"/>
          <p:cNvPicPr>
            <a:picLocks noChangeAspect="1" noChangeArrowheads="1"/>
          </p:cNvPicPr>
          <p:nvPr/>
        </p:nvPicPr>
        <p:blipFill>
          <a:blip r:embed="rId2" cstate="print"/>
          <a:srcRect/>
          <a:stretch>
            <a:fillRect/>
          </a:stretch>
        </p:blipFill>
        <p:spPr bwMode="auto">
          <a:xfrm>
            <a:off x="-71470" y="-24"/>
            <a:ext cx="9429816" cy="6858024"/>
          </a:xfrm>
          <a:prstGeom prst="rect">
            <a:avLst/>
          </a:prstGeom>
          <a:noFill/>
        </p:spPr>
      </p:pic>
      <p:sp>
        <p:nvSpPr>
          <p:cNvPr id="5" name="4 Metin kutusu"/>
          <p:cNvSpPr txBox="1"/>
          <p:nvPr/>
        </p:nvSpPr>
        <p:spPr>
          <a:xfrm>
            <a:off x="5148064" y="4786322"/>
            <a:ext cx="3281588" cy="646331"/>
          </a:xfrm>
          <a:prstGeom prst="rect">
            <a:avLst/>
          </a:prstGeom>
          <a:noFill/>
        </p:spPr>
        <p:txBody>
          <a:bodyPr wrap="square" rtlCol="0">
            <a:spAutoFit/>
          </a:bodyPr>
          <a:lstStyle/>
          <a:p>
            <a:pPr algn="ctr"/>
            <a:r>
              <a:rPr lang="tr-TR" sz="3600" i="1" dirty="0" smtClean="0">
                <a:solidFill>
                  <a:schemeClr val="bg1"/>
                </a:solidFill>
              </a:rPr>
              <a:t>Teşekkür Ederiz..</a:t>
            </a:r>
            <a:endParaRPr lang="tr-TR" sz="3600" i="1" dirty="0">
              <a:solidFill>
                <a:schemeClr val="bg1"/>
              </a:solidFill>
            </a:endParaRPr>
          </a:p>
        </p:txBody>
      </p:sp>
    </p:spTree>
    <p:extLst>
      <p:ext uri="{BB962C8B-B14F-4D97-AF65-F5344CB8AC3E}">
        <p14:creationId xmlns:p14="http://schemas.microsoft.com/office/powerpoint/2010/main" val="538394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Lizbon Bildirgesi</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endParaRPr lang="tr-TR" sz="2000" dirty="0" smtClean="0"/>
          </a:p>
          <a:p>
            <a:pPr marL="0" indent="0" algn="just">
              <a:buNone/>
            </a:pPr>
            <a:r>
              <a:rPr lang="tr-TR" sz="2000" dirty="0" smtClean="0"/>
              <a:t>	Hekim</a:t>
            </a:r>
            <a:r>
              <a:rPr lang="tr-TR" sz="2000" dirty="0"/>
              <a:t>, pratik, etik ve yasal tüm zorlukların bilincinde olarak her koşulda vicdanının sesini dinleyerek hasta için en iyi olanı yapmalıdır. Aşağıdaki bildirge hekimlik mesleğinin hastalara sağlamayı amaçladığı temel hakları içermektedir. Yasalar veya hükümet uygulamalarının hastaların bu haklarına uygun olmadığı durumlardan hekimler uygun yollarla bu uygulamaları düzeltmeye veya ortadan kaldırmaya çalışmalıdır. </a:t>
            </a:r>
          </a:p>
          <a:p>
            <a:pPr algn="just">
              <a:buFont typeface="+mj-lt"/>
              <a:buAutoNum type="arabicPeriod"/>
            </a:pPr>
            <a:r>
              <a:rPr lang="tr-TR" sz="2000" dirty="0"/>
              <a:t>Hasta, hekimini özgürce seçme haklarına sahiptir.</a:t>
            </a:r>
          </a:p>
          <a:p>
            <a:pPr algn="just">
              <a:buFont typeface="+mj-lt"/>
              <a:buAutoNum type="arabicPeriod"/>
            </a:pPr>
            <a:r>
              <a:rPr lang="tr-TR" sz="2000" dirty="0"/>
              <a:t>Hasta, hiçbir dış etki altında kalmadan özgürce klinik ve etik kararlar verebilen bir hekim tarafında bakılabilme hakkına sahiptir.</a:t>
            </a:r>
          </a:p>
          <a:p>
            <a:pPr algn="just">
              <a:buFont typeface="+mj-lt"/>
              <a:buAutoNum type="arabicPeriod"/>
            </a:pPr>
            <a:r>
              <a:rPr lang="tr-TR" sz="2000" dirty="0"/>
              <a:t>Hasta yeterli ölçüde bilgilendirildikten sonra önerilen tedaviyi kabul veya reddetme hakkına sahiptir.</a:t>
            </a:r>
          </a:p>
          <a:p>
            <a:pPr algn="just">
              <a:buFont typeface="+mj-lt"/>
              <a:buAutoNum type="arabicPeriod"/>
            </a:pPr>
            <a:r>
              <a:rPr lang="tr-TR" sz="2000" dirty="0"/>
              <a:t>Hasta hekimden, tüm tıbbi ve özel hayatına ilişkin bilgilerin gizliliğine saygı duyulmasını bekleme hakkına sahiptir.</a:t>
            </a:r>
          </a:p>
          <a:p>
            <a:pPr algn="just">
              <a:buFont typeface="+mj-lt"/>
              <a:buAutoNum type="arabicPeriod"/>
            </a:pPr>
            <a:r>
              <a:rPr lang="tr-TR" sz="2000" dirty="0"/>
              <a:t>Her hastanın onurlu bir şekilde ölmeye hakkı vardır.</a:t>
            </a:r>
          </a:p>
          <a:p>
            <a:pPr algn="just">
              <a:buFont typeface="+mj-lt"/>
              <a:buAutoNum type="arabicPeriod"/>
            </a:pPr>
            <a:r>
              <a:rPr lang="tr-TR" sz="2000" dirty="0"/>
              <a:t>Hasta, uygun bir dini temsilcinin yardımı da dahil olmak üzere ruhi ve manevi teselliyi kabul veya reddetme hakkına </a:t>
            </a:r>
            <a:r>
              <a:rPr lang="tr-TR" sz="2000" dirty="0" smtClean="0"/>
              <a:t>sahiptir.</a:t>
            </a:r>
            <a:endParaRPr lang="tr-TR" sz="2000" dirty="0"/>
          </a:p>
          <a:p>
            <a:pPr marL="0" indent="0" algn="just" defTabSz="355600">
              <a:buNone/>
            </a:pPr>
            <a:endParaRPr lang="tr-TR" sz="2400" dirty="0" smtClean="0"/>
          </a:p>
        </p:txBody>
      </p:sp>
    </p:spTree>
    <p:extLst>
      <p:ext uri="{BB962C8B-B14F-4D97-AF65-F5344CB8AC3E}">
        <p14:creationId xmlns:p14="http://schemas.microsoft.com/office/powerpoint/2010/main" val="684417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Dünyada Hasta Hakları</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endParaRPr lang="tr-TR" sz="1400" dirty="0" smtClean="0"/>
          </a:p>
          <a:p>
            <a:pPr marL="457200" indent="-457200" algn="just">
              <a:buFont typeface="+mj-lt"/>
              <a:buAutoNum type="arabicPeriod" startAt="4"/>
            </a:pPr>
            <a:r>
              <a:rPr lang="tr-TR" sz="2400" b="1" dirty="0" smtClean="0"/>
              <a:t>Amsterdam Bildirgesi</a:t>
            </a:r>
          </a:p>
          <a:p>
            <a:pPr marL="0" indent="0" algn="just">
              <a:buNone/>
            </a:pPr>
            <a:r>
              <a:rPr lang="tr-TR" sz="2000" b="1" dirty="0"/>
              <a:t>	</a:t>
            </a:r>
            <a:r>
              <a:rPr lang="tr-TR" sz="2000" dirty="0" smtClean="0"/>
              <a:t>Avrupa’ da hasta haklarının geliştirilmesi bildirgesi olarak 28 – 30 Mart 1994 tarihinde Amsterdam Bildirgesi yayınlanmıştır.</a:t>
            </a:r>
          </a:p>
          <a:p>
            <a:pPr marL="457200" indent="-457200" algn="just">
              <a:buFont typeface="+mj-lt"/>
              <a:buAutoNum type="arabicPeriod" startAt="5"/>
            </a:pPr>
            <a:r>
              <a:rPr lang="tr-TR" sz="2400" b="1" dirty="0" smtClean="0"/>
              <a:t>Bali Bildirgesi</a:t>
            </a:r>
          </a:p>
          <a:p>
            <a:pPr marL="0" indent="0" algn="just">
              <a:buNone/>
            </a:pPr>
            <a:r>
              <a:rPr lang="tr-TR" sz="2400" b="1" dirty="0"/>
              <a:t>	</a:t>
            </a:r>
            <a:r>
              <a:rPr lang="tr-TR" sz="2000" dirty="0" smtClean="0"/>
              <a:t>Dünya Tabipler Birliği tarafından Eylül 1995 tarihinde Endonezya’nın Bali kentinde yapılan toplantıda Lizbon Hasta Hakları Bildirgesi gözden geçirilerek Bali Bildirgesi yayınlanmıştır.</a:t>
            </a:r>
          </a:p>
          <a:p>
            <a:pPr marL="457200" indent="-457200" algn="just">
              <a:buFont typeface="+mj-lt"/>
              <a:buAutoNum type="arabicPeriod" startAt="6"/>
            </a:pPr>
            <a:r>
              <a:rPr lang="tr-TR" sz="2400" b="1" dirty="0" smtClean="0"/>
              <a:t>Çocuk Hastaların Hakları Bildirgesi</a:t>
            </a:r>
          </a:p>
          <a:p>
            <a:pPr marL="0" indent="0" algn="just">
              <a:buNone/>
            </a:pPr>
            <a:r>
              <a:rPr lang="tr-TR" sz="2400" b="1" dirty="0"/>
              <a:t>	</a:t>
            </a:r>
            <a:r>
              <a:rPr lang="tr-TR" sz="2000" dirty="0" smtClean="0"/>
              <a:t>Dünya Tabipler Birliği’ </a:t>
            </a:r>
            <a:r>
              <a:rPr lang="tr-TR" sz="2000" dirty="0" err="1" smtClean="0"/>
              <a:t>nin</a:t>
            </a:r>
            <a:r>
              <a:rPr lang="tr-TR" sz="2000" dirty="0" smtClean="0"/>
              <a:t> 22 – 26 Ekim 1996 tarihinde Güney Afrika’ da yayınladığı bildirgede çocuk hastaların hakları ayrıntılı bir şekilde belirtilmektedir. Bildiri de, çocukların özel bir öneme sahip olmaları nedeniyle bu konuya daha fazla önem verilmesi gerektiği vurgulanmaktadır. Bu bildirgede, genel hasta haklarından ayrı olarak bazı haklar sayılmaktadır. Örneğin, çocuğun eğitiminin sürdürülebilmesi için uygun bir ortamın olması gerektiği, kendi yaşıtlarıyla aynı odaları paylaşması gerektiği gibi.</a:t>
            </a:r>
            <a:endParaRPr lang="tr-TR" sz="2000" b="1" dirty="0" smtClean="0"/>
          </a:p>
        </p:txBody>
      </p:sp>
    </p:spTree>
    <p:extLst>
      <p:ext uri="{BB962C8B-B14F-4D97-AF65-F5344CB8AC3E}">
        <p14:creationId xmlns:p14="http://schemas.microsoft.com/office/powerpoint/2010/main" val="3900491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Dünyada Hasta Hakları</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endParaRPr lang="tr-TR" sz="1400" dirty="0" smtClean="0"/>
          </a:p>
          <a:p>
            <a:pPr marL="457200" indent="-457200" algn="just">
              <a:buFont typeface="+mj-lt"/>
              <a:buAutoNum type="arabicPeriod" startAt="7"/>
            </a:pPr>
            <a:r>
              <a:rPr lang="tr-TR" sz="2400" b="1" dirty="0" smtClean="0"/>
              <a:t>Varşova Toplantısı</a:t>
            </a:r>
          </a:p>
          <a:p>
            <a:pPr marL="0" indent="0" algn="just">
              <a:buNone/>
            </a:pPr>
            <a:r>
              <a:rPr lang="tr-TR" sz="2400" b="1" dirty="0"/>
              <a:t>	</a:t>
            </a:r>
            <a:r>
              <a:rPr lang="tr-TR" sz="2400" dirty="0" smtClean="0"/>
              <a:t>Avrupa ülkelerinin Sağlık Bakanları 7 – 8 Kasım 1996 tarihinde Varşova’ da bir araya gelerek hasta hakları konusunu enine boyuna tartışarak, ne yapılması gerektiğini ve Avrupa’ da sağlık hizmetlerinin daha iyi sunulabilmesi için bazı kararlar almışlardır.</a:t>
            </a:r>
          </a:p>
          <a:p>
            <a:pPr marL="457200" indent="-457200" algn="just">
              <a:buFont typeface="+mj-lt"/>
              <a:buAutoNum type="arabicPeriod" startAt="8"/>
            </a:pPr>
            <a:r>
              <a:rPr lang="tr-TR" sz="2400" b="1" dirty="0" smtClean="0"/>
              <a:t>İnsan Hakları ve Biyotıp Sözleşmesi</a:t>
            </a:r>
          </a:p>
          <a:p>
            <a:pPr marL="0" indent="0" algn="just">
              <a:buNone/>
            </a:pPr>
            <a:r>
              <a:rPr lang="tr-TR" sz="2400" b="1" dirty="0"/>
              <a:t>	</a:t>
            </a:r>
            <a:r>
              <a:rPr lang="tr-TR" sz="2400" dirty="0" smtClean="0"/>
              <a:t>Avrupa Konseyi tarafından hazırlanan ve üye ülkeler tarafından imzalanan bu sözleşme ile hızla gelişen Biyoloji ve tıp alanında insana saygı duyulmasını ve onurunun güvence altına alınmasını, bu alanın kötüye kullanılmasının önlenmesini, uygulamada ortaya çıkacak sorunların çözümü için kamuoyu oluşturulmasını, toplum üyelerine haklarını ve sorumluluklarının hatırlatılmasını amaçlamaktadır. Bu sözleşmeyi ülkemizde imzalamıştır.</a:t>
            </a:r>
            <a:endParaRPr lang="tr-TR" sz="2400" b="1" dirty="0" smtClean="0"/>
          </a:p>
        </p:txBody>
      </p:sp>
    </p:spTree>
    <p:extLst>
      <p:ext uri="{BB962C8B-B14F-4D97-AF65-F5344CB8AC3E}">
        <p14:creationId xmlns:p14="http://schemas.microsoft.com/office/powerpoint/2010/main" val="795758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Bildirgelerde </a:t>
            </a:r>
            <a:r>
              <a:rPr lang="tr-TR" sz="4000" b="1" dirty="0"/>
              <a:t>n</a:t>
            </a:r>
            <a:r>
              <a:rPr lang="tr-TR" sz="4000" b="1" dirty="0" smtClean="0"/>
              <a:t>e deniyor?</a:t>
            </a:r>
            <a:endParaRPr lang="tr-TR" sz="4000" b="1" dirty="0"/>
          </a:p>
        </p:txBody>
      </p:sp>
      <p:sp>
        <p:nvSpPr>
          <p:cNvPr id="4" name="İçerik Yer Tutucusu 3"/>
          <p:cNvSpPr>
            <a:spLocks noGrp="1"/>
          </p:cNvSpPr>
          <p:nvPr>
            <p:ph idx="1"/>
          </p:nvPr>
        </p:nvSpPr>
        <p:spPr/>
        <p:txBody>
          <a:bodyPr>
            <a:normAutofit lnSpcReduction="10000"/>
          </a:bodyPr>
          <a:lstStyle/>
          <a:p>
            <a:pPr>
              <a:buFont typeface="Wingdings" panose="05000000000000000000" pitchFamily="2" charset="2"/>
              <a:buChar char="Ø"/>
            </a:pPr>
            <a:r>
              <a:rPr lang="tr-TR" dirty="0"/>
              <a:t>Hastanın sağlık hizmetlerine ulaşma hakkı.</a:t>
            </a:r>
          </a:p>
          <a:p>
            <a:pPr>
              <a:buFont typeface="Wingdings" panose="05000000000000000000" pitchFamily="2" charset="2"/>
              <a:buChar char="Ø"/>
            </a:pPr>
            <a:r>
              <a:rPr lang="tr-TR" dirty="0"/>
              <a:t>Hastanın ayırım görmeme hakkı.</a:t>
            </a:r>
          </a:p>
          <a:p>
            <a:pPr>
              <a:buFont typeface="Wingdings" panose="05000000000000000000" pitchFamily="2" charset="2"/>
              <a:buChar char="Ø"/>
            </a:pPr>
            <a:r>
              <a:rPr lang="tr-TR" dirty="0"/>
              <a:t>Hastanın aydınlatılma hakkı .</a:t>
            </a:r>
          </a:p>
          <a:p>
            <a:pPr>
              <a:buFont typeface="Wingdings" panose="05000000000000000000" pitchFamily="2" charset="2"/>
              <a:buChar char="Ø"/>
            </a:pPr>
            <a:r>
              <a:rPr lang="tr-TR" dirty="0"/>
              <a:t>Hastanın mahremiyetine saygı hakkı.</a:t>
            </a:r>
          </a:p>
          <a:p>
            <a:pPr>
              <a:buFont typeface="Wingdings" panose="05000000000000000000" pitchFamily="2" charset="2"/>
              <a:buChar char="Ø"/>
            </a:pPr>
            <a:r>
              <a:rPr lang="tr-TR" dirty="0"/>
              <a:t>Hastanın sağlık hizmetlerinde seçim hakkı.</a:t>
            </a:r>
          </a:p>
          <a:p>
            <a:pPr>
              <a:buFont typeface="Wingdings" panose="05000000000000000000" pitchFamily="2" charset="2"/>
              <a:buChar char="Ø"/>
            </a:pPr>
            <a:r>
              <a:rPr lang="tr-TR" dirty="0"/>
              <a:t>Hastanın vicdani kanaatlerine saygı hakkı.</a:t>
            </a:r>
          </a:p>
          <a:p>
            <a:pPr>
              <a:buFont typeface="Wingdings" panose="05000000000000000000" pitchFamily="2" charset="2"/>
              <a:buChar char="Ø"/>
            </a:pPr>
            <a:r>
              <a:rPr lang="tr-TR" dirty="0"/>
              <a:t>Hastanın tedaviyi ret hakkı.</a:t>
            </a:r>
          </a:p>
          <a:p>
            <a:pPr>
              <a:buFont typeface="Wingdings" panose="05000000000000000000" pitchFamily="2" charset="2"/>
              <a:buChar char="Ø"/>
            </a:pPr>
            <a:r>
              <a:rPr lang="tr-TR" dirty="0"/>
              <a:t>Hastanın onuruyla ölme hakkı.</a:t>
            </a:r>
          </a:p>
          <a:p>
            <a:endParaRPr lang="tr-TR" dirty="0"/>
          </a:p>
        </p:txBody>
      </p:sp>
    </p:spTree>
    <p:extLst>
      <p:ext uri="{BB962C8B-B14F-4D97-AF65-F5344CB8AC3E}">
        <p14:creationId xmlns:p14="http://schemas.microsoft.com/office/powerpoint/2010/main" val="2653289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Ülkemizde Hasta Hakları</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endParaRPr lang="tr-TR" sz="2400" b="1" dirty="0"/>
          </a:p>
          <a:p>
            <a:pPr marL="0" indent="0" algn="just">
              <a:buNone/>
            </a:pPr>
            <a:r>
              <a:rPr lang="tr-TR" sz="2400" dirty="0" smtClean="0"/>
              <a:t>	</a:t>
            </a:r>
          </a:p>
          <a:p>
            <a:pPr marL="0" indent="0" algn="just">
              <a:buNone/>
            </a:pPr>
            <a:endParaRPr lang="tr-TR" sz="2400" dirty="0"/>
          </a:p>
          <a:p>
            <a:pPr marL="0" indent="0" algn="just">
              <a:buNone/>
            </a:pPr>
            <a:r>
              <a:rPr lang="tr-TR" sz="2800" dirty="0" smtClean="0"/>
              <a:t>	Ülkemizde hasta hakları, </a:t>
            </a:r>
            <a:r>
              <a:rPr lang="tr-TR" sz="2800" b="1" dirty="0" smtClean="0"/>
              <a:t>‘’Anayasa’’, ‘’Tıbbi Deontoloji Tüzüğü’’ </a:t>
            </a:r>
            <a:r>
              <a:rPr lang="tr-TR" sz="2800" dirty="0" smtClean="0"/>
              <a:t>ve Bakanlığımızca hazırlanan </a:t>
            </a:r>
            <a:r>
              <a:rPr lang="tr-TR" sz="2800" b="1" dirty="0" smtClean="0"/>
              <a:t>‘’Hasta Hakları Yönetmeliği’’, ‘’Hasta Hakları Genelgesi 2014 / 32’’ </a:t>
            </a:r>
            <a:r>
              <a:rPr lang="tr-TR" sz="2800" dirty="0" smtClean="0"/>
              <a:t>ile düzenlenmiştir.</a:t>
            </a:r>
          </a:p>
        </p:txBody>
      </p:sp>
    </p:spTree>
    <p:extLst>
      <p:ext uri="{BB962C8B-B14F-4D97-AF65-F5344CB8AC3E}">
        <p14:creationId xmlns:p14="http://schemas.microsoft.com/office/powerpoint/2010/main" val="216948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Anayasa</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endParaRPr lang="tr-TR" sz="2400" dirty="0"/>
          </a:p>
          <a:p>
            <a:pPr marL="0" indent="0" algn="just">
              <a:buNone/>
            </a:pPr>
            <a:r>
              <a:rPr lang="tr-TR" sz="2400" b="1" dirty="0" smtClean="0"/>
              <a:t>	</a:t>
            </a:r>
            <a:r>
              <a:rPr lang="tr-TR" sz="2400" dirty="0"/>
              <a:t>A</a:t>
            </a:r>
            <a:r>
              <a:rPr lang="tr-TR" sz="2400" dirty="0" smtClean="0"/>
              <a:t>nayasamızın 56. maddesinde şöyle denilmektedir.</a:t>
            </a:r>
          </a:p>
          <a:p>
            <a:pPr marL="0" indent="0" algn="just">
              <a:buNone/>
            </a:pPr>
            <a:r>
              <a:rPr lang="tr-TR" sz="2400" b="1" dirty="0"/>
              <a:t>	</a:t>
            </a:r>
            <a:endParaRPr lang="tr-TR" sz="2400" b="1" dirty="0" smtClean="0"/>
          </a:p>
          <a:p>
            <a:pPr marL="0" indent="0" algn="just">
              <a:buNone/>
            </a:pPr>
            <a:r>
              <a:rPr lang="tr-TR" sz="2400" b="1" dirty="0"/>
              <a:t>	</a:t>
            </a:r>
            <a:r>
              <a:rPr lang="tr-TR" sz="2400" dirty="0" smtClean="0"/>
              <a:t>Herkes, sağlıklı ve dengeli bir çevrede yaşama </a:t>
            </a:r>
            <a:r>
              <a:rPr lang="tr-TR" sz="2400" dirty="0" smtClean="0"/>
              <a:t>hakkına </a:t>
            </a:r>
            <a:r>
              <a:rPr lang="tr-TR" sz="2400" dirty="0" smtClean="0"/>
              <a:t>sahiptir. Çevreyi geliştirmek, çevre sağlığını korumak ve çevre kirlenmesini önlemek devletin ve vatandaşların ödevidir. Devlet, herkesin hayatını, beden ve ruh sağlığı içinde sürdürmesini sağlamak; insan ve madde gücünde tasarruf ve verimin artırarak, işbirliğini gerçekleştirmek amacıyla sağlık kuruluşlarını tek elden planlayıp hizmet vermesini düzenler. Devlet bu görevini kamu ve özel kesimlerdeki sağlık ve sosyal kurumlarından yararlanarak, onları denetleyerek yerine getirir. Sağlık hizmetlerinin yaygın bir şekilde yerine getirilmesi için kanunla genel sağlık sigortası kurabilir.</a:t>
            </a:r>
            <a:endParaRPr lang="tr-TR" sz="2400" dirty="0"/>
          </a:p>
        </p:txBody>
      </p:sp>
    </p:spTree>
    <p:extLst>
      <p:ext uri="{BB962C8B-B14F-4D97-AF65-F5344CB8AC3E}">
        <p14:creationId xmlns:p14="http://schemas.microsoft.com/office/powerpoint/2010/main" val="1775571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144000" cy="850106"/>
          </a:xfrm>
        </p:spPr>
        <p:txBody>
          <a:bodyPr>
            <a:normAutofit/>
          </a:bodyPr>
          <a:lstStyle/>
          <a:p>
            <a:r>
              <a:rPr lang="tr-TR" sz="4000" b="1" dirty="0" smtClean="0"/>
              <a:t>Tıbbi Deontoloji Tüzüğü</a:t>
            </a:r>
            <a:endParaRPr lang="tr-TR" sz="4000" b="1" dirty="0"/>
          </a:p>
        </p:txBody>
      </p:sp>
      <p:sp>
        <p:nvSpPr>
          <p:cNvPr id="3" name="2 İçerik Yer Tutucusu"/>
          <p:cNvSpPr>
            <a:spLocks noGrp="1"/>
          </p:cNvSpPr>
          <p:nvPr>
            <p:ph idx="1"/>
          </p:nvPr>
        </p:nvSpPr>
        <p:spPr>
          <a:xfrm>
            <a:off x="0" y="980728"/>
            <a:ext cx="9144000" cy="5877272"/>
          </a:xfrm>
        </p:spPr>
        <p:txBody>
          <a:bodyPr>
            <a:noAutofit/>
          </a:bodyPr>
          <a:lstStyle/>
          <a:p>
            <a:pPr marL="0" indent="0" algn="just">
              <a:buNone/>
            </a:pPr>
            <a:r>
              <a:rPr lang="tr-TR" sz="2400" b="1" dirty="0" smtClean="0"/>
              <a:t>	</a:t>
            </a:r>
            <a:r>
              <a:rPr lang="tr-TR" sz="2400" dirty="0" smtClean="0"/>
              <a:t>19.02.1960 tarih ve 10436 sayılı Resmi Gazete’ de yayımlanmıştır. Deontoloji Tüzüğü’ </a:t>
            </a:r>
            <a:r>
              <a:rPr lang="tr-TR" sz="2400" dirty="0" err="1" smtClean="0"/>
              <a:t>nde</a:t>
            </a:r>
            <a:r>
              <a:rPr lang="tr-TR" sz="2400" dirty="0" smtClean="0"/>
              <a:t> Hasta Hakları ile ilgili olarak şu maddeler göze çarpmaktadır.</a:t>
            </a:r>
          </a:p>
          <a:p>
            <a:pPr marL="0" indent="0" algn="just">
              <a:buNone/>
            </a:pPr>
            <a:endParaRPr lang="tr-TR" sz="2400" dirty="0" smtClean="0"/>
          </a:p>
          <a:p>
            <a:pPr marL="0" indent="0" algn="just">
              <a:buNone/>
            </a:pPr>
            <a:r>
              <a:rPr lang="tr-TR" sz="2400" dirty="0"/>
              <a:t>MADDE 4 - Tabip ve diş tabibi, meslek ve sanatının icrası </a:t>
            </a:r>
            <a:r>
              <a:rPr lang="tr-TR" sz="2400" dirty="0" smtClean="0"/>
              <a:t>vesilesiyle </a:t>
            </a:r>
            <a:r>
              <a:rPr lang="tr-TR" sz="2400" dirty="0"/>
              <a:t>muttali olduğu sırları, kanuni mecburiyet olmadıkça, ifşa </a:t>
            </a:r>
            <a:r>
              <a:rPr lang="tr-TR" sz="2400" dirty="0" smtClean="0"/>
              <a:t>edemez. Tıbbi </a:t>
            </a:r>
            <a:r>
              <a:rPr lang="tr-TR" sz="2400" dirty="0"/>
              <a:t>toplantılarda takdim edilen veya yayınlarda bahis konusu olan vakalarda, hastanın hüviyeti açıklanamaz</a:t>
            </a:r>
            <a:r>
              <a:rPr lang="tr-TR" sz="2400" dirty="0" smtClean="0"/>
              <a:t>.</a:t>
            </a:r>
            <a:endParaRPr lang="tr-TR" sz="2400" dirty="0"/>
          </a:p>
          <a:p>
            <a:pPr marL="0" indent="0" algn="just">
              <a:buNone/>
            </a:pPr>
            <a:r>
              <a:rPr lang="tr-TR" sz="2400" dirty="0"/>
              <a:t>MADDE 5 - Sağlık müesseselerinde tatbik olunan usul ve kaideler mahfuz olmak üzere, hasta; tabibini ve diş tabibini serbestçe seçer</a:t>
            </a:r>
            <a:r>
              <a:rPr lang="tr-TR" sz="2400" dirty="0" smtClean="0"/>
              <a:t>.</a:t>
            </a:r>
            <a:endParaRPr lang="tr-TR" sz="2400" dirty="0"/>
          </a:p>
          <a:p>
            <a:pPr marL="0" indent="0" algn="just">
              <a:buNone/>
            </a:pPr>
            <a:r>
              <a:rPr lang="tr-TR" sz="2400" dirty="0"/>
              <a:t>MADDE 6 - Tabip ve diş tabibi, sanat ve mesleğini icra ederken, </a:t>
            </a:r>
            <a:r>
              <a:rPr lang="tr-TR" sz="2400" dirty="0" smtClean="0"/>
              <a:t>hiçbir </a:t>
            </a:r>
            <a:r>
              <a:rPr lang="tr-TR" sz="2400" dirty="0"/>
              <a:t>tesir ve nüfuza kapılmaksızın, vicdanî ve meslekî </a:t>
            </a:r>
            <a:r>
              <a:rPr lang="tr-TR" sz="2400" dirty="0" smtClean="0"/>
              <a:t>kanaatine </a:t>
            </a:r>
            <a:r>
              <a:rPr lang="tr-TR" sz="2400" dirty="0"/>
              <a:t>göre hareket eder.</a:t>
            </a:r>
          </a:p>
          <a:p>
            <a:pPr marL="0" indent="0" algn="just">
              <a:buNone/>
            </a:pPr>
            <a:r>
              <a:rPr lang="tr-TR" sz="2400" b="1" dirty="0"/>
              <a:t>	</a:t>
            </a:r>
            <a:endParaRPr lang="tr-TR" sz="2400" b="1" dirty="0" smtClean="0"/>
          </a:p>
          <a:p>
            <a:pPr marL="0" indent="0" algn="just">
              <a:buNone/>
            </a:pPr>
            <a:r>
              <a:rPr lang="tr-TR" sz="2400" b="1" dirty="0"/>
              <a:t>	</a:t>
            </a:r>
            <a:endParaRPr lang="tr-TR" sz="2400" dirty="0"/>
          </a:p>
        </p:txBody>
      </p:sp>
    </p:spTree>
    <p:extLst>
      <p:ext uri="{BB962C8B-B14F-4D97-AF65-F5344CB8AC3E}">
        <p14:creationId xmlns:p14="http://schemas.microsoft.com/office/powerpoint/2010/main" val="4033977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7968</TotalTime>
  <Words>483</Words>
  <Application>Microsoft Office PowerPoint</Application>
  <PresentationFormat>Ekran Gösterisi (4:3)</PresentationFormat>
  <Paragraphs>169</Paragraphs>
  <Slides>21</Slides>
  <Notes>19</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PowerPoint Sunusu</vt:lpstr>
      <vt:lpstr>Dünyada Hasta Hakları</vt:lpstr>
      <vt:lpstr>Lizbon Bildirgesi</vt:lpstr>
      <vt:lpstr>Dünyada Hasta Hakları</vt:lpstr>
      <vt:lpstr>Dünyada Hasta Hakları</vt:lpstr>
      <vt:lpstr>Bildirgelerde ne deniyor?</vt:lpstr>
      <vt:lpstr>Ülkemizde Hasta Hakları</vt:lpstr>
      <vt:lpstr>Anayasa</vt:lpstr>
      <vt:lpstr>Tıbbi Deontoloji Tüzüğü</vt:lpstr>
      <vt:lpstr>Tıbbi Deontoloji Tüzüğü</vt:lpstr>
      <vt:lpstr>Hasta Hakları Yönetmeliği</vt:lpstr>
      <vt:lpstr>Hasta Hakları Yönetmeliği</vt:lpstr>
      <vt:lpstr>PowerPoint Sunusu</vt:lpstr>
      <vt:lpstr>PowerPoint Sunusu</vt:lpstr>
      <vt:lpstr>PowerPoint Sunusu</vt:lpstr>
      <vt:lpstr>PowerPoint Sunusu</vt:lpstr>
      <vt:lpstr>PowerPoint Sunusu</vt:lpstr>
      <vt:lpstr>Hasta Hakları Uygulamaları Genelgesi Genelge 2014 / 32</vt:lpstr>
      <vt:lpstr>En Temel Hasta Hakları</vt:lpstr>
      <vt:lpstr>Hasta Sorumlulukları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Cuma Kocak</dc:creator>
  <cp:lastModifiedBy>İlsağlık</cp:lastModifiedBy>
  <cp:revision>908</cp:revision>
  <cp:lastPrinted>2014-12-22T09:17:17Z</cp:lastPrinted>
  <dcterms:created xsi:type="dcterms:W3CDTF">2013-04-01T10:07:34Z</dcterms:created>
  <dcterms:modified xsi:type="dcterms:W3CDTF">2017-10-04T06:22:39Z</dcterms:modified>
</cp:coreProperties>
</file>